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1"/>
  </p:sldMasterIdLst>
  <p:notesMasterIdLst>
    <p:notesMasterId r:id="rId25"/>
  </p:notesMasterIdLst>
  <p:handoutMasterIdLst>
    <p:handoutMasterId r:id="rId26"/>
  </p:handoutMasterIdLst>
  <p:sldIdLst>
    <p:sldId id="256" r:id="rId2"/>
    <p:sldId id="282" r:id="rId3"/>
    <p:sldId id="272" r:id="rId4"/>
    <p:sldId id="291" r:id="rId5"/>
    <p:sldId id="289" r:id="rId6"/>
    <p:sldId id="290" r:id="rId7"/>
    <p:sldId id="258" r:id="rId8"/>
    <p:sldId id="259" r:id="rId9"/>
    <p:sldId id="294" r:id="rId10"/>
    <p:sldId id="280" r:id="rId11"/>
    <p:sldId id="257" r:id="rId12"/>
    <p:sldId id="279" r:id="rId13"/>
    <p:sldId id="288" r:id="rId14"/>
    <p:sldId id="295" r:id="rId15"/>
    <p:sldId id="292" r:id="rId16"/>
    <p:sldId id="286" r:id="rId17"/>
    <p:sldId id="287" r:id="rId18"/>
    <p:sldId id="293" r:id="rId19"/>
    <p:sldId id="263" r:id="rId20"/>
    <p:sldId id="298" r:id="rId21"/>
    <p:sldId id="277" r:id="rId22"/>
    <p:sldId id="296" r:id="rId23"/>
    <p:sldId id="297" r:id="rId24"/>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9" autoAdjust="0"/>
    <p:restoredTop sz="86262" autoAdjust="0"/>
  </p:normalViewPr>
  <p:slideViewPr>
    <p:cSldViewPr>
      <p:cViewPr varScale="1">
        <p:scale>
          <a:sx n="62" d="100"/>
          <a:sy n="62" d="100"/>
        </p:scale>
        <p:origin x="16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02"/>
    </p:cViewPr>
  </p:sorterViewPr>
  <p:notesViewPr>
    <p:cSldViewPr>
      <p:cViewPr varScale="1">
        <p:scale>
          <a:sx n="49" d="100"/>
          <a:sy n="49" d="100"/>
        </p:scale>
        <p:origin x="295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3936" tIns="46968" rIns="93936" bIns="46968" rtlCol="0"/>
          <a:lstStyle>
            <a:lvl1pPr algn="l">
              <a:defRPr sz="1200"/>
            </a:lvl1pPr>
          </a:lstStyle>
          <a:p>
            <a:endParaRPr lang="en-GB"/>
          </a:p>
        </p:txBody>
      </p:sp>
      <p:sp>
        <p:nvSpPr>
          <p:cNvPr id="3" name="Date Placeholder 2"/>
          <p:cNvSpPr>
            <a:spLocks noGrp="1"/>
          </p:cNvSpPr>
          <p:nvPr>
            <p:ph type="dt" sz="quarter" idx="1"/>
          </p:nvPr>
        </p:nvSpPr>
        <p:spPr>
          <a:xfrm>
            <a:off x="4021294" y="0"/>
            <a:ext cx="3076363" cy="511731"/>
          </a:xfrm>
          <a:prstGeom prst="rect">
            <a:avLst/>
          </a:prstGeom>
        </p:spPr>
        <p:txBody>
          <a:bodyPr vert="horz" lIns="93936" tIns="46968" rIns="93936" bIns="46968" rtlCol="0"/>
          <a:lstStyle>
            <a:lvl1pPr algn="r">
              <a:defRPr sz="1200"/>
            </a:lvl1pPr>
          </a:lstStyle>
          <a:p>
            <a:fld id="{24F5F72E-85DE-4324-B587-64FF65B44C34}" type="datetimeFigureOut">
              <a:rPr lang="en-GB" smtClean="0"/>
              <a:pPr/>
              <a:t>16/08/2017</a:t>
            </a:fld>
            <a:endParaRPr lang="en-GB"/>
          </a:p>
        </p:txBody>
      </p:sp>
      <p:sp>
        <p:nvSpPr>
          <p:cNvPr id="4" name="Footer Placeholder 3"/>
          <p:cNvSpPr>
            <a:spLocks noGrp="1"/>
          </p:cNvSpPr>
          <p:nvPr>
            <p:ph type="ftr" sz="quarter" idx="2"/>
          </p:nvPr>
        </p:nvSpPr>
        <p:spPr>
          <a:xfrm>
            <a:off x="0" y="9721106"/>
            <a:ext cx="3076363" cy="511731"/>
          </a:xfrm>
          <a:prstGeom prst="rect">
            <a:avLst/>
          </a:prstGeom>
        </p:spPr>
        <p:txBody>
          <a:bodyPr vert="horz" lIns="93936" tIns="46968" rIns="93936" bIns="46968" rtlCol="0" anchor="b"/>
          <a:lstStyle>
            <a:lvl1pPr algn="l">
              <a:defRPr sz="1200"/>
            </a:lvl1pPr>
          </a:lstStyle>
          <a:p>
            <a:endParaRPr lang="en-GB"/>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3936" tIns="46968" rIns="93936" bIns="46968" rtlCol="0" anchor="b"/>
          <a:lstStyle>
            <a:lvl1pPr algn="r">
              <a:defRPr sz="1200"/>
            </a:lvl1pPr>
          </a:lstStyle>
          <a:p>
            <a:fld id="{A5DF855E-E474-44F0-983E-581BAA1DBEF9}"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3936" tIns="46968" rIns="93936" bIns="46968" rtlCol="0"/>
          <a:lstStyle>
            <a:lvl1pPr algn="l">
              <a:defRPr sz="12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3936" tIns="46968" rIns="93936" bIns="46968" rtlCol="0"/>
          <a:lstStyle>
            <a:lvl1pPr algn="r">
              <a:defRPr sz="1200"/>
            </a:lvl1pPr>
          </a:lstStyle>
          <a:p>
            <a:fld id="{2DD92932-5773-4D4E-8D81-9B4B678EB9D5}" type="datetimeFigureOut">
              <a:rPr lang="en-GB" smtClean="0"/>
              <a:pPr/>
              <a:t>16/08/2017</a:t>
            </a:fld>
            <a:endParaRPr lang="en-GB"/>
          </a:p>
        </p:txBody>
      </p:sp>
      <p:sp>
        <p:nvSpPr>
          <p:cNvPr id="4" name="Slide Image Placeholder 3"/>
          <p:cNvSpPr>
            <a:spLocks noGrp="1" noRot="1" noChangeAspect="1"/>
          </p:cNvSpPr>
          <p:nvPr>
            <p:ph type="sldImg" idx="2"/>
          </p:nvPr>
        </p:nvSpPr>
        <p:spPr>
          <a:xfrm>
            <a:off x="989013" y="766763"/>
            <a:ext cx="5121275" cy="3840162"/>
          </a:xfrm>
          <a:prstGeom prst="rect">
            <a:avLst/>
          </a:prstGeom>
          <a:noFill/>
          <a:ln w="12700">
            <a:solidFill>
              <a:prstClr val="black"/>
            </a:solidFill>
          </a:ln>
        </p:spPr>
        <p:txBody>
          <a:bodyPr vert="horz" lIns="93936" tIns="46968" rIns="93936" bIns="46968"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3936" tIns="46968" rIns="93936" bIns="46968" rtlCol="0" anchor="b"/>
          <a:lstStyle>
            <a:lvl1pPr algn="l">
              <a:defRPr sz="12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3936" tIns="46968" rIns="93936" bIns="46968" rtlCol="0" anchor="b"/>
          <a:lstStyle>
            <a:lvl1pPr algn="r">
              <a:defRPr sz="1200"/>
            </a:lvl1pPr>
          </a:lstStyle>
          <a:p>
            <a:fld id="{5901459E-C222-4D0B-B0A5-C420964E6969}"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901459E-C222-4D0B-B0A5-C420964E6969}"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pPr defTabSz="939363">
              <a:defRPr/>
            </a:pPr>
            <a:r>
              <a:rPr lang="en-GB" dirty="0">
                <a:solidFill>
                  <a:schemeClr val="tx2"/>
                </a:solidFill>
              </a:rPr>
              <a:t>EAI’s work is based on the manifesto for coasts</a:t>
            </a:r>
            <a:r>
              <a:rPr lang="en-GB" baseline="0" dirty="0">
                <a:solidFill>
                  <a:schemeClr val="tx2"/>
                </a:solidFill>
              </a:rPr>
              <a:t> and seascapes, which was signed together with six other organisations including the National Trust, CNP, NAAONB and CPRE. It calls for coasts and seascapes and the role that protected landscapes and seascapes play in the process of delivering a sustainable future for the coastal and marine environment to be embraced. </a:t>
            </a:r>
            <a:r>
              <a:rPr lang="en-GB" dirty="0">
                <a:solidFill>
                  <a:schemeClr val="tx2"/>
                </a:solidFill>
              </a:rPr>
              <a:t>We</a:t>
            </a:r>
            <a:r>
              <a:rPr lang="en-GB" baseline="0" dirty="0">
                <a:solidFill>
                  <a:schemeClr val="tx2"/>
                </a:solidFill>
              </a:rPr>
              <a:t> have also started to work in partnership with the </a:t>
            </a:r>
            <a:r>
              <a:rPr lang="en-GB" dirty="0">
                <a:solidFill>
                  <a:schemeClr val="tx2"/>
                </a:solidFill>
              </a:rPr>
              <a:t>Marine Management Organisation, and</a:t>
            </a:r>
            <a:r>
              <a:rPr lang="en-GB" baseline="0" dirty="0">
                <a:solidFill>
                  <a:schemeClr val="tx2"/>
                </a:solidFill>
              </a:rPr>
              <a:t> are also looking to build links with the</a:t>
            </a:r>
            <a:r>
              <a:rPr lang="en-GB" dirty="0">
                <a:solidFill>
                  <a:schemeClr val="tx2"/>
                </a:solidFill>
              </a:rPr>
              <a:t> Crown Estate. Marine planning has been</a:t>
            </a:r>
            <a:r>
              <a:rPr lang="en-GB" baseline="0" dirty="0">
                <a:solidFill>
                  <a:schemeClr val="tx2"/>
                </a:solidFill>
              </a:rPr>
              <a:t> the focus of the recent meetings, that have brought together national parks and AONBs.</a:t>
            </a:r>
            <a:endParaRPr lang="en-GB" dirty="0">
              <a:solidFill>
                <a:schemeClr val="tx2"/>
              </a:solidFill>
            </a:endParaRPr>
          </a:p>
          <a:p>
            <a:endParaRPr lang="en-US" dirty="0">
              <a:solidFill>
                <a:schemeClr val="tx2"/>
              </a:solidFill>
            </a:endParaRPr>
          </a:p>
          <a:p>
            <a:r>
              <a:rPr lang="en-US" dirty="0">
                <a:solidFill>
                  <a:schemeClr val="tx2"/>
                </a:solidFill>
              </a:rPr>
              <a:t>Work on seascapes is</a:t>
            </a:r>
            <a:r>
              <a:rPr lang="en-US" baseline="0" dirty="0">
                <a:solidFill>
                  <a:schemeClr val="tx2"/>
                </a:solidFill>
              </a:rPr>
              <a:t> important as they are a </a:t>
            </a:r>
            <a:r>
              <a:rPr lang="en-US" dirty="0">
                <a:solidFill>
                  <a:schemeClr val="tx2"/>
                </a:solidFill>
              </a:rPr>
              <a:t>key resource in the marine environment.</a:t>
            </a:r>
            <a:r>
              <a:rPr lang="en-US" baseline="0" dirty="0">
                <a:solidFill>
                  <a:schemeClr val="tx2"/>
                </a:solidFill>
              </a:rPr>
              <a:t> There is a n</a:t>
            </a:r>
            <a:r>
              <a:rPr lang="en-US" dirty="0">
                <a:solidFill>
                  <a:schemeClr val="tx2"/>
                </a:solidFill>
              </a:rPr>
              <a:t>eed to identify their character and distinctiveness;</a:t>
            </a:r>
            <a:r>
              <a:rPr lang="en-US" baseline="0" dirty="0">
                <a:solidFill>
                  <a:schemeClr val="tx2"/>
                </a:solidFill>
              </a:rPr>
              <a:t> to</a:t>
            </a:r>
            <a:r>
              <a:rPr lang="en-US" dirty="0">
                <a:solidFill>
                  <a:schemeClr val="tx2"/>
                </a:solidFill>
              </a:rPr>
              <a:t> </a:t>
            </a:r>
            <a:r>
              <a:rPr lang="en-GB" dirty="0">
                <a:solidFill>
                  <a:schemeClr val="tx2"/>
                </a:solidFill>
              </a:rPr>
              <a:t>use principles of landscape characterisation;</a:t>
            </a:r>
            <a:r>
              <a:rPr lang="en-GB" baseline="0" dirty="0">
                <a:solidFill>
                  <a:schemeClr val="tx2"/>
                </a:solidFill>
              </a:rPr>
              <a:t> and i</a:t>
            </a:r>
            <a:r>
              <a:rPr lang="en-GB" dirty="0">
                <a:solidFill>
                  <a:schemeClr val="tx2"/>
                </a:solidFill>
              </a:rPr>
              <a:t>dentify conservation means;</a:t>
            </a:r>
          </a:p>
          <a:p>
            <a:pPr defTabSz="939363">
              <a:defRPr/>
            </a:pPr>
            <a:endParaRPr lang="en-GB" dirty="0">
              <a:solidFill>
                <a:schemeClr val="tx2"/>
              </a:solidFill>
            </a:endParaRPr>
          </a:p>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Countries</a:t>
            </a:r>
          </a:p>
          <a:p>
            <a:r>
              <a:rPr lang="en-GB" dirty="0"/>
              <a:t>7 day funded placements as individuals or a group</a:t>
            </a:r>
          </a:p>
          <a:p>
            <a:endParaRPr lang="en-GB" dirty="0"/>
          </a:p>
          <a:p>
            <a:r>
              <a:rPr lang="en-GB" dirty="0"/>
              <a:t>Germany</a:t>
            </a:r>
          </a:p>
          <a:p>
            <a:r>
              <a:rPr lang="en-GB" dirty="0"/>
              <a:t>Latvia</a:t>
            </a:r>
          </a:p>
          <a:p>
            <a:r>
              <a:rPr lang="en-GB" dirty="0"/>
              <a:t>Netherlands</a:t>
            </a:r>
          </a:p>
          <a:p>
            <a:r>
              <a:rPr lang="en-GB" dirty="0"/>
              <a:t>France</a:t>
            </a:r>
          </a:p>
          <a:p>
            <a:endParaRPr lang="en-GB" dirty="0"/>
          </a:p>
          <a:p>
            <a:endParaRPr lang="en-GB" dirty="0"/>
          </a:p>
          <a:p>
            <a:r>
              <a:rPr lang="en-GB" dirty="0"/>
              <a:t>Come to me if you have ideas.</a:t>
            </a:r>
          </a:p>
        </p:txBody>
      </p:sp>
      <p:sp>
        <p:nvSpPr>
          <p:cNvPr id="4" name="Slide Number Placeholder 3"/>
          <p:cNvSpPr>
            <a:spLocks noGrp="1"/>
          </p:cNvSpPr>
          <p:nvPr>
            <p:ph type="sldNum" sz="quarter" idx="10"/>
          </p:nvPr>
        </p:nvSpPr>
        <p:spPr/>
        <p:txBody>
          <a:bodyPr/>
          <a:lstStyle/>
          <a:p>
            <a:fld id="{5901459E-C222-4D0B-B0A5-C420964E6969}"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14</a:t>
            </a:fld>
            <a:endParaRPr lang="en-GB"/>
          </a:p>
        </p:txBody>
      </p:sp>
    </p:spTree>
    <p:extLst>
      <p:ext uri="{BB962C8B-B14F-4D97-AF65-F5344CB8AC3E}">
        <p14:creationId xmlns:p14="http://schemas.microsoft.com/office/powerpoint/2010/main" val="1247337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E-News bulletins are issued regularly containing news from EAI, the EUROPARC Federation, information important</a:t>
            </a:r>
            <a:r>
              <a:rPr lang="en-GB" baseline="0" dirty="0"/>
              <a:t> to protected areas from across the UK and the European Union, including policy developments, publications, consultations etc, diary dates, funding opportunities.</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Twitter is an excellent way of both acquiring</a:t>
            </a:r>
            <a:r>
              <a:rPr lang="en-GB" baseline="0" dirty="0"/>
              <a:t> and disseminating information. </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The</a:t>
            </a:r>
            <a:r>
              <a:rPr lang="en-GB" baseline="0" dirty="0"/>
              <a:t> EAI website is based on </a:t>
            </a:r>
            <a:r>
              <a:rPr lang="en-GB" baseline="0" dirty="0" err="1"/>
              <a:t>Wordpress</a:t>
            </a:r>
            <a:r>
              <a:rPr lang="en-GB" baseline="0" dirty="0"/>
              <a:t>, which is easy to maintain. It is possible for people to sign up for E-News. Thanks to the Twitter feed news items and references can be right up to date.</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EAI is a small</a:t>
            </a:r>
            <a:r>
              <a:rPr lang="en-GB" baseline="0" dirty="0"/>
              <a:t> organisation with the status of a registered charity and company limited by guarantee. The Board, representative of the membership, generates EAI’s priorities and business plan. Day-to-day work, including development, is coordinated by the Development Adviser.</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There are a number of ways to</a:t>
            </a:r>
            <a:r>
              <a:rPr lang="en-GB" baseline="0" dirty="0"/>
              <a:t> find out more about EAI and the Federation.</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21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EAI has a very broad membership that includes all designations of protected landscapes, as</a:t>
            </a:r>
            <a:r>
              <a:rPr lang="en-GB" baseline="0" dirty="0"/>
              <a:t> well as other organisations and stakeholders with an interest in the management and stewardship of protected areas, as well as nature conservation. This range, together with our UK wide and European dimensions, is the key difference to other umbrella bodies such as ANPA and NAAONBs. </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EAI brings</a:t>
            </a:r>
            <a:r>
              <a:rPr lang="en-GB" baseline="0" dirty="0"/>
              <a:t> together people and organisations from the four countries of the UK. As devolution has progressed and different approaches have emerged this has proved to be particularly valuable for sharing expertise and information. Indeed, the three statutory agencies in Great Britain have commented on the value of this. As part of a bigger Federation there is a European dimension to our work, which is reflected in seminars etc.</a:t>
            </a: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r>
              <a:rPr lang="en-GB" dirty="0"/>
              <a:t>EAI is one of eight Sections of the Federation,</a:t>
            </a:r>
            <a:r>
              <a:rPr lang="en-GB" baseline="0" dirty="0"/>
              <a:t> which bring together members to pursue the aims of the Federation in their own countries or regions.</a:t>
            </a:r>
          </a:p>
          <a:p>
            <a:r>
              <a:rPr lang="en-GB" baseline="0" dirty="0"/>
              <a:t>Developing new strategy</a:t>
            </a:r>
          </a:p>
          <a:p>
            <a:r>
              <a:rPr lang="en-GB" baseline="0" dirty="0"/>
              <a:t>Some of the new areas of work</a:t>
            </a:r>
          </a:p>
          <a:p>
            <a:pPr marL="171450" indent="-171450">
              <a:buFont typeface="Arial" panose="020B0604020202020204" pitchFamily="34" charset="0"/>
              <a:buChar char="•"/>
            </a:pPr>
            <a:r>
              <a:rPr lang="en-GB" baseline="0" dirty="0" err="1"/>
              <a:t>Egageing</a:t>
            </a:r>
            <a:r>
              <a:rPr lang="en-GB" baseline="0" dirty="0"/>
              <a:t> with the academic communities to link </a:t>
            </a:r>
            <a:r>
              <a:rPr lang="en-GB" baseline="0" dirty="0" err="1"/>
              <a:t>producted</a:t>
            </a:r>
            <a:r>
              <a:rPr lang="en-GB" baseline="0" dirty="0"/>
              <a:t> areas and Uni to look at research and research needs</a:t>
            </a:r>
          </a:p>
          <a:p>
            <a:pPr marL="171450" indent="-171450">
              <a:buFont typeface="Arial" panose="020B0604020202020204" pitchFamily="34" charset="0"/>
              <a:buChar char="•"/>
            </a:pPr>
            <a:r>
              <a:rPr lang="en-GB" baseline="0" dirty="0"/>
              <a:t>Looking at health agenda and utilising experience from other parts of Europe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766763"/>
            <a:ext cx="5121275" cy="3840162"/>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901459E-C222-4D0B-B0A5-C420964E6969}"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B175A7A1-5E93-4EC9-996F-786543543D7A}" type="datetime1">
              <a:rPr lang="en-GB" smtClean="0"/>
              <a:pPr/>
              <a:t>16/08/2017</a:t>
            </a:fld>
            <a:endParaRPr lang="en-GB"/>
          </a:p>
        </p:txBody>
      </p:sp>
      <p:sp>
        <p:nvSpPr>
          <p:cNvPr id="17" name="Footer Placeholder 16"/>
          <p:cNvSpPr>
            <a:spLocks noGrp="1"/>
          </p:cNvSpPr>
          <p:nvPr>
            <p:ph type="ftr" sz="quarter" idx="11"/>
          </p:nvPr>
        </p:nvSpPr>
        <p:spPr/>
        <p:txBody>
          <a:bodyPr/>
          <a:lstStyle/>
          <a:p>
            <a:r>
              <a:rPr lang="en-GB" dirty="0"/>
              <a:t>The European Context</a:t>
            </a: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09C9D525-4A34-46AB-8A30-0891B7D8C928}" type="slidenum">
              <a:rPr lang="en-GB" smtClean="0"/>
              <a:pPr/>
              <a:t>‹#›</a:t>
            </a:fld>
            <a:endParaRPr lang="en-GB"/>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dirty="0"/>
              <a:t>Click to edit Master title style</a:t>
            </a:r>
          </a:p>
        </p:txBody>
      </p:sp>
      <p:pic>
        <p:nvPicPr>
          <p:cNvPr id="20" name="Picture 19" descr="logo.jpg"/>
          <p:cNvPicPr>
            <a:picLocks noChangeAspect="1"/>
          </p:cNvPicPr>
          <p:nvPr userDrawn="1"/>
        </p:nvPicPr>
        <p:blipFill>
          <a:blip r:embed="rId2" cstate="print"/>
          <a:stretch>
            <a:fillRect/>
          </a:stretch>
        </p:blipFill>
        <p:spPr>
          <a:xfrm>
            <a:off x="7308306" y="188640"/>
            <a:ext cx="1613167" cy="667816"/>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620" y="146304"/>
            <a:ext cx="952996" cy="984719"/>
          </a:xfrm>
          <a:prstGeom prst="rect">
            <a:avLst/>
          </a:prstGeom>
        </p:spPr>
      </p:pic>
      <p:sp>
        <p:nvSpPr>
          <p:cNvPr id="4" name="Picture Placeholder 3"/>
          <p:cNvSpPr>
            <a:spLocks noGrp="1"/>
          </p:cNvSpPr>
          <p:nvPr>
            <p:ph type="pic" sz="quarter" idx="13"/>
          </p:nvPr>
        </p:nvSpPr>
        <p:spPr>
          <a:xfrm>
            <a:off x="7772400" y="6858000"/>
            <a:ext cx="112713" cy="46038"/>
          </a:xfrm>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C035171-DB0C-4946-B3DD-319CE6DBBDC8}" type="datetime1">
              <a:rPr lang="en-GB" smtClean="0"/>
              <a:pPr/>
              <a:t>16/08/2017</a:t>
            </a:fld>
            <a:endParaRPr lang="en-GB"/>
          </a:p>
        </p:txBody>
      </p:sp>
      <p:sp>
        <p:nvSpPr>
          <p:cNvPr id="5" name="Footer Placeholder 4"/>
          <p:cNvSpPr>
            <a:spLocks noGrp="1"/>
          </p:cNvSpPr>
          <p:nvPr>
            <p:ph type="ftr" sz="quarter" idx="11"/>
          </p:nvPr>
        </p:nvSpPr>
        <p:spPr/>
        <p:txBody>
          <a:bodyPr/>
          <a:lstStyle/>
          <a:p>
            <a:r>
              <a:rPr lang="en-GB"/>
              <a:t>Managing the Species Programme: Objectives for the first year</a:t>
            </a:r>
          </a:p>
        </p:txBody>
      </p:sp>
      <p:sp>
        <p:nvSpPr>
          <p:cNvPr id="6" name="Slide Number Placeholder 5"/>
          <p:cNvSpPr>
            <a:spLocks noGrp="1"/>
          </p:cNvSpPr>
          <p:nvPr>
            <p:ph type="sldNum" sz="quarter" idx="12"/>
          </p:nvPr>
        </p:nvSpPr>
        <p:spPr/>
        <p:txBody>
          <a:bodyPr/>
          <a:lstStyle/>
          <a:p>
            <a:fld id="{09C9D525-4A34-46AB-8A30-0891B7D8C928}"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2"/>
            <a:ext cx="457200" cy="441325"/>
          </a:xfrm>
        </p:spPr>
        <p:txBody>
          <a:bodyPr/>
          <a:lstStyle/>
          <a:p>
            <a:fld id="{09C9D525-4A34-46AB-8A30-0891B7D8C928}" type="slidenum">
              <a:rPr lang="en-GB" smtClean="0"/>
              <a:pPr/>
              <a:t>‹#›</a:t>
            </a:fld>
            <a:endParaRPr lang="en-GB"/>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A853E56-B452-4B8E-97F5-49848D314869}" type="datetime1">
              <a:rPr lang="en-GB" smtClean="0"/>
              <a:pPr/>
              <a:t>16/08/2017</a:t>
            </a:fld>
            <a:endParaRPr lang="en-GB"/>
          </a:p>
        </p:txBody>
      </p:sp>
      <p:sp>
        <p:nvSpPr>
          <p:cNvPr id="5" name="Footer Placeholder 4"/>
          <p:cNvSpPr>
            <a:spLocks noGrp="1"/>
          </p:cNvSpPr>
          <p:nvPr>
            <p:ph type="ftr" sz="quarter" idx="11"/>
          </p:nvPr>
        </p:nvSpPr>
        <p:spPr/>
        <p:txBody>
          <a:bodyPr/>
          <a:lstStyle/>
          <a:p>
            <a:r>
              <a:rPr lang="en-GB"/>
              <a:t>Managing the Species Programme: Objectives for the first year</a:t>
            </a:r>
          </a:p>
        </p:txBody>
      </p:sp>
      <p:sp>
        <p:nvSpPr>
          <p:cNvPr id="2" name="Vertical Title 1"/>
          <p:cNvSpPr>
            <a:spLocks noGrp="1"/>
          </p:cNvSpPr>
          <p:nvPr>
            <p:ph type="title" orient="vert"/>
          </p:nvPr>
        </p:nvSpPr>
        <p:spPr>
          <a:xfrm>
            <a:off x="7391400" y="304802"/>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fld id="{2961CFA8-6311-43C1-8E3A-DDF0311BD98D}" type="datetime1">
              <a:rPr lang="en-GB" smtClean="0"/>
              <a:pPr/>
              <a:t>16/08/2017</a:t>
            </a:fld>
            <a:endParaRPr lang="en-GB"/>
          </a:p>
        </p:txBody>
      </p:sp>
      <p:sp>
        <p:nvSpPr>
          <p:cNvPr id="5" name="Footer Placeholder 4"/>
          <p:cNvSpPr>
            <a:spLocks noGrp="1"/>
          </p:cNvSpPr>
          <p:nvPr>
            <p:ph type="ftr" sz="quarter" idx="11"/>
          </p:nvPr>
        </p:nvSpPr>
        <p:spPr/>
        <p:txBody>
          <a:bodyPr/>
          <a:lstStyle/>
          <a:p>
            <a:r>
              <a:rPr lang="en-GB"/>
              <a:t>Managing the Species Programme: Objectives for the first year</a:t>
            </a:r>
          </a:p>
        </p:txBody>
      </p:sp>
      <p:sp>
        <p:nvSpPr>
          <p:cNvPr id="6" name="Slide Number Placeholder 5"/>
          <p:cNvSpPr>
            <a:spLocks noGrp="1"/>
          </p:cNvSpPr>
          <p:nvPr>
            <p:ph type="sldNum" sz="quarter" idx="12"/>
          </p:nvPr>
        </p:nvSpPr>
        <p:spPr>
          <a:xfrm>
            <a:off x="4361688" y="1026373"/>
            <a:ext cx="457200" cy="441325"/>
          </a:xfrm>
        </p:spPr>
        <p:txBody>
          <a:bodyPr/>
          <a:lstStyle/>
          <a:p>
            <a:fld id="{09C9D525-4A34-46AB-8A30-0891B7D8C928}" type="slidenum">
              <a:rPr lang="en-GB" smtClean="0"/>
              <a:pPr/>
              <a:t>‹#›</a:t>
            </a:fld>
            <a:endParaRPr lang="en-GB"/>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620" y="146304"/>
            <a:ext cx="952996" cy="984719"/>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1"/>
            <a:ext cx="6480175"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GB"/>
              <a:t>Managing the Species Programme: Objectives for the first year</a:t>
            </a:r>
          </a:p>
        </p:txBody>
      </p:sp>
      <p:sp>
        <p:nvSpPr>
          <p:cNvPr id="4" name="Date Placeholder 3"/>
          <p:cNvSpPr>
            <a:spLocks noGrp="1"/>
          </p:cNvSpPr>
          <p:nvPr>
            <p:ph type="dt" sz="half" idx="10"/>
          </p:nvPr>
        </p:nvSpPr>
        <p:spPr/>
        <p:txBody>
          <a:bodyPr/>
          <a:lstStyle/>
          <a:p>
            <a:fld id="{D63F2BDA-1B38-4A67-9CAF-2EA56B63BC8B}" type="datetime1">
              <a:rPr lang="en-GB" smtClean="0"/>
              <a:pPr/>
              <a:t>16/08/2017</a:t>
            </a:fld>
            <a:endParaRPr lang="en-GB"/>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1"/>
            <a:ext cx="457200" cy="441325"/>
          </a:xfrm>
        </p:spPr>
        <p:txBody>
          <a:bodyPr/>
          <a:lstStyle>
            <a:lvl1pPr>
              <a:defRPr>
                <a:solidFill>
                  <a:schemeClr val="accent3">
                    <a:shade val="75000"/>
                  </a:schemeClr>
                </a:solidFill>
              </a:defRPr>
            </a:lvl1pPr>
          </a:lstStyle>
          <a:p>
            <a:fld id="{09C9D525-4A34-46AB-8A30-0891B7D8C928}" type="slidenum">
              <a:rPr lang="en-GB" smtClean="0"/>
              <a:pPr/>
              <a:t>‹#›</a:t>
            </a:fld>
            <a:endParaRPr lang="en-GB"/>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70504742-C923-48DD-AFB1-3C8ABFF3E700}" type="datetime1">
              <a:rPr lang="en-GB" smtClean="0"/>
              <a:pPr/>
              <a:t>16/08/2017</a:t>
            </a:fld>
            <a:endParaRPr lang="en-GB"/>
          </a:p>
        </p:txBody>
      </p:sp>
      <p:sp>
        <p:nvSpPr>
          <p:cNvPr id="6" name="Footer Placeholder 5"/>
          <p:cNvSpPr>
            <a:spLocks noGrp="1"/>
          </p:cNvSpPr>
          <p:nvPr>
            <p:ph type="ftr" sz="quarter" idx="11"/>
          </p:nvPr>
        </p:nvSpPr>
        <p:spPr/>
        <p:txBody>
          <a:bodyPr/>
          <a:lstStyle/>
          <a:p>
            <a:r>
              <a:rPr lang="en-GB"/>
              <a:t>Managing the Species Programme: Objectives for the first year</a:t>
            </a:r>
          </a:p>
        </p:txBody>
      </p:sp>
      <p:sp>
        <p:nvSpPr>
          <p:cNvPr id="7" name="Slide Number Placeholder 6"/>
          <p:cNvSpPr>
            <a:spLocks noGrp="1"/>
          </p:cNvSpPr>
          <p:nvPr>
            <p:ph type="sldNum" sz="quarter" idx="12"/>
          </p:nvPr>
        </p:nvSpPr>
        <p:spPr/>
        <p:txBody>
          <a:bodyPr/>
          <a:lstStyle/>
          <a:p>
            <a:fld id="{09C9D525-4A34-46AB-8A30-0891B7D8C928}" type="slidenum">
              <a:rPr lang="en-GB" smtClean="0"/>
              <a:pPr/>
              <a:t>‹#›</a:t>
            </a:fld>
            <a:endParaRPr lang="en-GB"/>
          </a:p>
        </p:txBody>
      </p:sp>
      <p:sp>
        <p:nvSpPr>
          <p:cNvPr id="8" name="Straight Connector 7"/>
          <p:cNvSpPr>
            <a:spLocks noChangeShapeType="1"/>
          </p:cNvSpPr>
          <p:nvPr/>
        </p:nvSpPr>
        <p:spPr bwMode="auto">
          <a:xfrm flipV="1">
            <a:off x="4563081" y="1575653"/>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3" y="1524001"/>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23107C2-8708-490D-9716-9EDDD1C2BD66}" type="datetime1">
              <a:rPr lang="en-GB" smtClean="0"/>
              <a:pPr/>
              <a:t>16/08/2017</a:t>
            </a:fld>
            <a:endParaRPr lang="en-GB"/>
          </a:p>
        </p:txBody>
      </p:sp>
      <p:sp>
        <p:nvSpPr>
          <p:cNvPr id="8" name="Footer Placeholder 7"/>
          <p:cNvSpPr>
            <a:spLocks noGrp="1"/>
          </p:cNvSpPr>
          <p:nvPr>
            <p:ph type="ftr" sz="quarter" idx="11"/>
          </p:nvPr>
        </p:nvSpPr>
        <p:spPr>
          <a:xfrm>
            <a:off x="304800" y="6409944"/>
            <a:ext cx="3581400" cy="365760"/>
          </a:xfrm>
        </p:spPr>
        <p:txBody>
          <a:bodyPr/>
          <a:lstStyle/>
          <a:p>
            <a:r>
              <a:rPr lang="en-GB"/>
              <a:t>Managing the Species Programme: Objectives for the first year</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4"/>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7"/>
            <a:ext cx="457200" cy="441325"/>
          </a:xfrm>
        </p:spPr>
        <p:txBody>
          <a:bodyPr/>
          <a:lstStyle>
            <a:lvl1pPr algn="ctr">
              <a:defRPr/>
            </a:lvl1pPr>
          </a:lstStyle>
          <a:p>
            <a:fld id="{09C9D525-4A34-46AB-8A30-0891B7D8C928}" type="slidenum">
              <a:rPr lang="en-GB" smtClean="0"/>
              <a:pPr/>
              <a:t>‹#›</a:t>
            </a:fld>
            <a:endParaRPr lang="en-GB"/>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88E9BCB-5AC2-4191-A51B-FD49DFBF321C}" type="datetime1">
              <a:rPr lang="en-GB" smtClean="0"/>
              <a:pPr/>
              <a:t>16/08/2017</a:t>
            </a:fld>
            <a:endParaRPr lang="en-GB"/>
          </a:p>
        </p:txBody>
      </p:sp>
      <p:sp>
        <p:nvSpPr>
          <p:cNvPr id="4" name="Footer Placeholder 3"/>
          <p:cNvSpPr>
            <a:spLocks noGrp="1"/>
          </p:cNvSpPr>
          <p:nvPr>
            <p:ph type="ftr" sz="quarter" idx="11"/>
          </p:nvPr>
        </p:nvSpPr>
        <p:spPr/>
        <p:txBody>
          <a:bodyPr/>
          <a:lstStyle/>
          <a:p>
            <a:r>
              <a:rPr lang="en-GB"/>
              <a:t>Managing the Species Programme: Objectives for the first year</a:t>
            </a:r>
          </a:p>
        </p:txBody>
      </p:sp>
      <p:sp>
        <p:nvSpPr>
          <p:cNvPr id="5" name="Slide Number Placeholder 4"/>
          <p:cNvSpPr>
            <a:spLocks noGrp="1"/>
          </p:cNvSpPr>
          <p:nvPr>
            <p:ph type="sldNum" sz="quarter" idx="12"/>
          </p:nvPr>
        </p:nvSpPr>
        <p:spPr>
          <a:xfrm>
            <a:off x="4343400" y="1036021"/>
            <a:ext cx="457200" cy="441325"/>
          </a:xfrm>
        </p:spPr>
        <p:txBody>
          <a:bodyPr/>
          <a:lstStyle/>
          <a:p>
            <a:fld id="{09C9D525-4A34-46AB-8A30-0891B7D8C92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9F29ECB-0647-484F-B700-6BA16DC7DC88}" type="datetime1">
              <a:rPr lang="en-GB" smtClean="0"/>
              <a:pPr/>
              <a:t>16/08/2017</a:t>
            </a:fld>
            <a:endParaRPr lang="en-GB"/>
          </a:p>
        </p:txBody>
      </p:sp>
      <p:sp>
        <p:nvSpPr>
          <p:cNvPr id="3" name="Footer Placeholder 2"/>
          <p:cNvSpPr>
            <a:spLocks noGrp="1"/>
          </p:cNvSpPr>
          <p:nvPr>
            <p:ph type="ftr" sz="quarter" idx="11"/>
          </p:nvPr>
        </p:nvSpPr>
        <p:spPr/>
        <p:txBody>
          <a:bodyPr/>
          <a:lstStyle/>
          <a:p>
            <a:r>
              <a:rPr lang="en-GB"/>
              <a:t>Managing the Species Programme: Objectives for the first year</a:t>
            </a: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9C9D525-4A34-46AB-8A30-0891B7D8C92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1"/>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lvl1pPr>
              <a:defRPr>
                <a:solidFill>
                  <a:schemeClr val="accent3">
                    <a:shade val="75000"/>
                  </a:schemeClr>
                </a:solidFill>
              </a:defRPr>
            </a:lvl1pPr>
          </a:lstStyle>
          <a:p>
            <a:fld id="{09C9D525-4A34-46AB-8A30-0891B7D8C928}" type="slidenum">
              <a:rPr lang="en-GB" smtClean="0"/>
              <a:pPr/>
              <a:t>‹#›</a:t>
            </a:fld>
            <a:endParaRPr lang="en-GB"/>
          </a:p>
        </p:txBody>
      </p:sp>
      <p:sp>
        <p:nvSpPr>
          <p:cNvPr id="21" name="Rectangle 20"/>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14C31DA-BD0D-4AFC-B604-FCFA933F26A4}" type="datetime1">
              <a:rPr lang="en-GB" smtClean="0"/>
              <a:pPr/>
              <a:t>16/08/2017</a:t>
            </a:fld>
            <a:endParaRPr lang="en-GB"/>
          </a:p>
        </p:txBody>
      </p:sp>
      <p:sp>
        <p:nvSpPr>
          <p:cNvPr id="6" name="Footer Placeholder 5"/>
          <p:cNvSpPr>
            <a:spLocks noGrp="1"/>
          </p:cNvSpPr>
          <p:nvPr>
            <p:ph type="ftr" sz="quarter" idx="11"/>
          </p:nvPr>
        </p:nvSpPr>
        <p:spPr>
          <a:xfrm>
            <a:off x="301752" y="6410848"/>
            <a:ext cx="3383280" cy="365760"/>
          </a:xfrm>
        </p:spPr>
        <p:txBody>
          <a:bodyPr/>
          <a:lstStyle/>
          <a:p>
            <a:r>
              <a:rPr lang="en-GB"/>
              <a:t>Managing the Species Programme: Objectives for the first year</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9"/>
            <a:ext cx="457200" cy="441325"/>
          </a:xfrm>
        </p:spPr>
        <p:txBody>
          <a:bodyPr/>
          <a:lstStyle/>
          <a:p>
            <a:fld id="{09C9D525-4A34-46AB-8A30-0891B7D8C928}" type="slidenum">
              <a:rPr lang="en-GB" smtClean="0"/>
              <a:pPr/>
              <a:t>‹#›</a:t>
            </a:fld>
            <a:endParaRPr lang="en-GB"/>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373B469E-F267-4B1B-8176-A184F9A126D8}" type="datetime1">
              <a:rPr lang="en-GB" smtClean="0"/>
              <a:pPr/>
              <a:t>16/08/2017</a:t>
            </a:fld>
            <a:endParaRPr lang="en-GB"/>
          </a:p>
        </p:txBody>
      </p:sp>
      <p:sp>
        <p:nvSpPr>
          <p:cNvPr id="6" name="Footer Placeholder 5"/>
          <p:cNvSpPr>
            <a:spLocks noGrp="1"/>
          </p:cNvSpPr>
          <p:nvPr>
            <p:ph type="ftr" sz="quarter" idx="11"/>
          </p:nvPr>
        </p:nvSpPr>
        <p:spPr>
          <a:xfrm>
            <a:off x="301752" y="6410848"/>
            <a:ext cx="3584448" cy="365760"/>
          </a:xfrm>
        </p:spPr>
        <p:txBody>
          <a:bodyPr/>
          <a:lstStyle/>
          <a:p>
            <a:r>
              <a:rPr lang="en-GB"/>
              <a:t>Managing the Species Programme: Objectives for the first year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0000"/>
            <a:lum/>
          </a:blip>
          <a:srcRect/>
          <a:stretch>
            <a:fillRect l="-11000" r="-11000"/>
          </a:stretch>
        </a:blip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A43E5F6-16DC-4A26-AAA7-8633AB796244}" type="datetime1">
              <a:rPr lang="en-GB" smtClean="0"/>
              <a:pPr/>
              <a:t>16/08/2017</a:t>
            </a:fld>
            <a:endParaRPr lang="en-GB"/>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GB"/>
              <a:t>Managing the Species Programme: Objectives for the first year</a:t>
            </a: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5"/>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9C9D525-4A34-46AB-8A30-0891B7D8C928}" type="slidenum">
              <a:rPr lang="en-GB" smtClean="0"/>
              <a:pPr/>
              <a:t>‹#›</a:t>
            </a:fld>
            <a:endParaRPr lang="en-GB"/>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20" name="Picture 19" descr="logo.jpg"/>
          <p:cNvPicPr>
            <a:picLocks noChangeAspect="1"/>
          </p:cNvPicPr>
          <p:nvPr userDrawn="1"/>
        </p:nvPicPr>
        <p:blipFill>
          <a:blip r:embed="rId14" cstate="print"/>
          <a:stretch>
            <a:fillRect/>
          </a:stretch>
        </p:blipFill>
        <p:spPr>
          <a:xfrm>
            <a:off x="7182058" y="188641"/>
            <a:ext cx="1739415" cy="720080"/>
          </a:xfrm>
          <a:prstGeom prst="rect">
            <a:avLst/>
          </a:prstGeom>
        </p:spPr>
      </p:pic>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europarc-ai.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europarc.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19400"/>
            <a:ext cx="6400800" cy="1905744"/>
          </a:xfrm>
        </p:spPr>
        <p:txBody>
          <a:bodyPr>
            <a:normAutofit fontScale="32500" lnSpcReduction="20000"/>
          </a:bodyPr>
          <a:lstStyle/>
          <a:p>
            <a:endParaRPr lang="en-GB" dirty="0"/>
          </a:p>
          <a:p>
            <a:endParaRPr lang="en-GB" dirty="0"/>
          </a:p>
          <a:p>
            <a:endParaRPr lang="en-GB" dirty="0"/>
          </a:p>
          <a:p>
            <a:r>
              <a:rPr lang="en-GB" sz="9600" cap="none" dirty="0"/>
              <a:t>Anita Prosser</a:t>
            </a:r>
          </a:p>
          <a:p>
            <a:r>
              <a:rPr lang="en-GB" sz="9600" cap="none" dirty="0"/>
              <a:t>Sheffield</a:t>
            </a:r>
          </a:p>
          <a:p>
            <a:r>
              <a:rPr lang="en-GB" sz="9600" cap="none" dirty="0"/>
              <a:t>16 August 2017</a:t>
            </a:r>
          </a:p>
        </p:txBody>
      </p:sp>
      <p:sp>
        <p:nvSpPr>
          <p:cNvPr id="2" name="Title 1"/>
          <p:cNvSpPr>
            <a:spLocks noGrp="1"/>
          </p:cNvSpPr>
          <p:nvPr>
            <p:ph type="ctrTitle"/>
          </p:nvPr>
        </p:nvSpPr>
        <p:spPr/>
        <p:txBody>
          <a:bodyPr>
            <a:normAutofit/>
          </a:bodyPr>
          <a:lstStyle/>
          <a:p>
            <a:r>
              <a:rPr lang="en-GB" sz="3600" b="1" dirty="0"/>
              <a:t>EUROPARC Atlantic Isles</a:t>
            </a:r>
            <a:br>
              <a:rPr lang="en-GB" sz="3600" b="1" dirty="0"/>
            </a:br>
            <a:r>
              <a:rPr lang="en-GB" sz="3600" b="1" dirty="0"/>
              <a:t>Current work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30000" r="-3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b="1" dirty="0">
                <a:solidFill>
                  <a:schemeClr val="accent1"/>
                </a:solidFill>
              </a:rPr>
              <a:t>         Partnership with Agencies</a:t>
            </a:r>
          </a:p>
        </p:txBody>
      </p:sp>
      <p:sp>
        <p:nvSpPr>
          <p:cNvPr id="3" name="Content Placeholder 2"/>
          <p:cNvSpPr>
            <a:spLocks noGrp="1"/>
          </p:cNvSpPr>
          <p:nvPr>
            <p:ph sz="quarter" idx="1"/>
          </p:nvPr>
        </p:nvSpPr>
        <p:spPr>
          <a:xfrm>
            <a:off x="301752" y="1527048"/>
            <a:ext cx="8503920" cy="4710264"/>
          </a:xfrm>
        </p:spPr>
        <p:txBody>
          <a:bodyPr>
            <a:normAutofit/>
          </a:bodyPr>
          <a:lstStyle/>
          <a:p>
            <a:pPr eaLnBrk="0" hangingPunct="0">
              <a:lnSpc>
                <a:spcPct val="150000"/>
              </a:lnSpc>
              <a:buNone/>
              <a:defRPr/>
            </a:pPr>
            <a:endParaRPr lang="de-DE" sz="1600" dirty="0">
              <a:solidFill>
                <a:schemeClr val="tx2"/>
              </a:solidFill>
              <a:ea typeface="ＭＳ Ｐゴシック" charset="-128"/>
            </a:endParaRPr>
          </a:p>
          <a:p>
            <a:pPr eaLnBrk="0" hangingPunct="0">
              <a:defRPr/>
            </a:pPr>
            <a:r>
              <a:rPr lang="de-DE" sz="2800" dirty="0">
                <a:ea typeface="ＭＳ Ｐゴシック" charset="-128"/>
              </a:rPr>
              <a:t>Webinar programme</a:t>
            </a:r>
          </a:p>
          <a:p>
            <a:pPr eaLnBrk="0" hangingPunct="0">
              <a:defRPr/>
            </a:pPr>
            <a:endParaRPr lang="de-DE" sz="1800" dirty="0">
              <a:ea typeface="ＭＳ Ｐゴシック" charset="-128"/>
            </a:endParaRPr>
          </a:p>
          <a:p>
            <a:pPr eaLnBrk="0" hangingPunct="0">
              <a:defRPr/>
            </a:pPr>
            <a:r>
              <a:rPr lang="de-DE" sz="2800" dirty="0">
                <a:ea typeface="ＭＳ Ｐゴシック" charset="-128"/>
              </a:rPr>
              <a:t>Erasmus+ project PAVEL</a:t>
            </a:r>
          </a:p>
          <a:p>
            <a:pPr eaLnBrk="0" hangingPunct="0">
              <a:defRPr/>
            </a:pPr>
            <a:endParaRPr lang="de-DE" sz="1800" dirty="0">
              <a:ea typeface="ＭＳ Ｐゴシック" charset="-128"/>
            </a:endParaRPr>
          </a:p>
          <a:p>
            <a:pPr eaLnBrk="0" hangingPunct="0">
              <a:defRPr/>
            </a:pPr>
            <a:r>
              <a:rPr lang="de-DE" sz="2800" dirty="0">
                <a:ea typeface="ＭＳ Ｐゴシック" charset="-128"/>
              </a:rPr>
              <a:t>Coastal &amp; Marine Working Group</a:t>
            </a:r>
          </a:p>
          <a:p>
            <a:pPr marL="0" indent="0" eaLnBrk="0" hangingPunct="0">
              <a:buNone/>
              <a:defRPr/>
            </a:pPr>
            <a:endParaRPr lang="de-DE" sz="1800" dirty="0">
              <a:ea typeface="ＭＳ Ｐゴシック" charset="-128"/>
            </a:endParaRPr>
          </a:p>
          <a:p>
            <a:pPr eaLnBrk="0" hangingPunct="0">
              <a:defRPr/>
            </a:pPr>
            <a:r>
              <a:rPr lang="de-DE" sz="2800" dirty="0">
                <a:ea typeface="ＭＳ Ｐゴシック" charset="-128"/>
              </a:rPr>
              <a:t>Annual members‘ meeting</a:t>
            </a:r>
          </a:p>
          <a:p>
            <a:pPr eaLnBrk="0" hangingPunct="0">
              <a:defRPr/>
            </a:pPr>
            <a:endParaRPr lang="de-DE" sz="1800" dirty="0">
              <a:ea typeface="ＭＳ Ｐゴシック" charset="-128"/>
            </a:endParaRPr>
          </a:p>
          <a:p>
            <a:pPr eaLnBrk="0" hangingPunct="0">
              <a:defRPr/>
            </a:pPr>
            <a:r>
              <a:rPr lang="de-DE" sz="2800" dirty="0">
                <a:ea typeface="ＭＳ Ｐゴシック" charset="-128"/>
              </a:rPr>
              <a:t>Further identification of members‘ needs</a:t>
            </a:r>
          </a:p>
          <a:p>
            <a:pPr eaLnBrk="0" hangingPunct="0">
              <a:defRPr/>
            </a:pPr>
            <a:endParaRPr lang="de-DE" sz="1400" i="1" dirty="0">
              <a:solidFill>
                <a:schemeClr val="tx2"/>
              </a:solidFill>
              <a:ea typeface="ＭＳ Ｐゴシック" charset="-128"/>
            </a:endParaRPr>
          </a:p>
          <a:p>
            <a:pPr marL="0" indent="0"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i="1"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6000" r="-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Coastal &amp; Marine</a:t>
            </a:r>
          </a:p>
        </p:txBody>
      </p:sp>
      <p:sp>
        <p:nvSpPr>
          <p:cNvPr id="3" name="Content Placeholder 2"/>
          <p:cNvSpPr>
            <a:spLocks noGrp="1"/>
          </p:cNvSpPr>
          <p:nvPr>
            <p:ph sz="quarter" idx="1"/>
          </p:nvPr>
        </p:nvSpPr>
        <p:spPr/>
        <p:txBody>
          <a:bodyPr>
            <a:normAutofit fontScale="85000" lnSpcReduction="20000"/>
          </a:bodyPr>
          <a:lstStyle/>
          <a:p>
            <a:pPr>
              <a:buNone/>
            </a:pPr>
            <a:endParaRPr lang="en-GB" dirty="0">
              <a:solidFill>
                <a:schemeClr val="tx2"/>
              </a:solidFill>
            </a:endParaRPr>
          </a:p>
          <a:p>
            <a:r>
              <a:rPr lang="en-US" sz="2800" dirty="0"/>
              <a:t>Issues and challenges for 		</a:t>
            </a:r>
          </a:p>
          <a:p>
            <a:pPr>
              <a:buNone/>
            </a:pPr>
            <a:r>
              <a:rPr lang="en-US" sz="2800" dirty="0"/>
              <a:t>	coastal protected landscapes</a:t>
            </a:r>
          </a:p>
          <a:p>
            <a:pPr>
              <a:buNone/>
            </a:pPr>
            <a:r>
              <a:rPr lang="en-US" sz="2800" dirty="0"/>
              <a:t> </a:t>
            </a:r>
            <a:endParaRPr lang="en-US" sz="1700" b="1" dirty="0"/>
          </a:p>
          <a:p>
            <a:r>
              <a:rPr lang="en-US" sz="2800" dirty="0"/>
              <a:t>Connection  &amp; separation </a:t>
            </a:r>
          </a:p>
          <a:p>
            <a:pPr>
              <a:buNone/>
            </a:pPr>
            <a:r>
              <a:rPr lang="en-US" sz="2800" dirty="0"/>
              <a:t>	between land and sea</a:t>
            </a:r>
            <a:endParaRPr lang="en-US" sz="1500" dirty="0"/>
          </a:p>
          <a:p>
            <a:pPr>
              <a:lnSpc>
                <a:spcPct val="110000"/>
              </a:lnSpc>
              <a:buNone/>
            </a:pPr>
            <a:endParaRPr lang="en-GB" sz="1700" dirty="0"/>
          </a:p>
          <a:p>
            <a:r>
              <a:rPr lang="en-GB" dirty="0"/>
              <a:t>Impact of development  &amp;</a:t>
            </a:r>
          </a:p>
          <a:p>
            <a:pPr>
              <a:buNone/>
            </a:pPr>
            <a:r>
              <a:rPr lang="en-GB" dirty="0"/>
              <a:t>	marine planning</a:t>
            </a:r>
          </a:p>
          <a:p>
            <a:pPr>
              <a:buNone/>
            </a:pPr>
            <a:endParaRPr lang="en-GB" sz="1700" dirty="0"/>
          </a:p>
          <a:p>
            <a:r>
              <a:rPr lang="en-US" dirty="0"/>
              <a:t>Seascape Character Assessment</a:t>
            </a:r>
          </a:p>
          <a:p>
            <a:endParaRPr lang="en-US" dirty="0"/>
          </a:p>
          <a:p>
            <a:r>
              <a:rPr lang="en-US" dirty="0"/>
              <a:t>Heritage coasts</a:t>
            </a:r>
          </a:p>
          <a:p>
            <a:pPr>
              <a:buNone/>
            </a:pPr>
            <a:endParaRPr lang="en-GB" dirty="0">
              <a:solidFill>
                <a:schemeClr val="tx2"/>
              </a:solidFill>
            </a:endParaRPr>
          </a:p>
          <a:p>
            <a:pPr>
              <a:buNone/>
            </a:pPr>
            <a:endParaRPr lang="en-GB" dirty="0">
              <a:solidFill>
                <a:schemeClr val="tx2"/>
              </a:solidFill>
            </a:endParaRPr>
          </a:p>
          <a:p>
            <a:pPr>
              <a:buNone/>
            </a:pPr>
            <a:endParaRPr lang="en-GB" dirty="0">
              <a:solidFill>
                <a:schemeClr val="tx2"/>
              </a:solidFill>
            </a:endParaRPr>
          </a:p>
          <a:p>
            <a:pPr>
              <a:buNone/>
            </a:pPr>
            <a:endParaRPr lang="en-GB" dirty="0">
              <a:solidFill>
                <a:schemeClr val="tx2"/>
              </a:solidFill>
            </a:endParaRPr>
          </a:p>
          <a:p>
            <a:endParaRPr lang="en-GB" dirty="0">
              <a:solidFill>
                <a:schemeClr val="tx2"/>
              </a:solidFill>
            </a:endParaRPr>
          </a:p>
        </p:txBody>
      </p:sp>
      <p:sp>
        <p:nvSpPr>
          <p:cNvPr id="4" name="Footer Placeholder 3"/>
          <p:cNvSpPr>
            <a:spLocks noGrp="1"/>
          </p:cNvSpPr>
          <p:nvPr>
            <p:ph type="ftr" sz="quarter" idx="11"/>
          </p:nvPr>
        </p:nvSpPr>
        <p:spPr>
          <a:xfrm>
            <a:off x="251520" y="6381328"/>
            <a:ext cx="8712968" cy="476672"/>
          </a:xfrm>
        </p:spPr>
        <p:txBody>
          <a:bodyPr/>
          <a:lstStyle/>
          <a:p>
            <a:pPr algn="ctr"/>
            <a:r>
              <a:rPr lang="en-GB" dirty="0"/>
              <a:t>EAI: Current work</a:t>
            </a:r>
          </a:p>
        </p:txBody>
      </p:sp>
      <p:pic>
        <p:nvPicPr>
          <p:cNvPr id="5" name="Picture 4" descr="EAI Coastal Manifesto.JPG"/>
          <p:cNvPicPr>
            <a:picLocks noChangeAspect="1"/>
          </p:cNvPicPr>
          <p:nvPr/>
        </p:nvPicPr>
        <p:blipFill>
          <a:blip r:embed="rId4" cstate="print"/>
          <a:stretch>
            <a:fillRect/>
          </a:stretch>
        </p:blipFill>
        <p:spPr>
          <a:xfrm>
            <a:off x="6062065" y="1510025"/>
            <a:ext cx="2785120" cy="473016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t="-50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PAVEL</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1400" dirty="0">
              <a:solidFill>
                <a:schemeClr val="tx2"/>
              </a:solidFill>
            </a:endParaRPr>
          </a:p>
          <a:p>
            <a:pPr eaLnBrk="0" hangingPunct="0">
              <a:buNone/>
              <a:defRPr/>
            </a:pPr>
            <a:endParaRPr lang="de-DE" sz="2800" dirty="0">
              <a:solidFill>
                <a:schemeClr val="tx2"/>
              </a:solidFill>
              <a:ea typeface="ＭＳ Ｐゴシック" charset="-128"/>
            </a:endParaRPr>
          </a:p>
          <a:p>
            <a:pPr eaLnBrk="0" hangingPunct="0">
              <a:lnSpc>
                <a:spcPct val="150000"/>
              </a:lnSpc>
              <a:defRPr/>
            </a:pPr>
            <a:r>
              <a:rPr lang="de-DE" sz="2800" dirty="0">
                <a:ea typeface="ＭＳ Ｐゴシック" charset="-128"/>
              </a:rPr>
              <a:t>Protected Areas Vocational Education &amp; Learning</a:t>
            </a:r>
          </a:p>
          <a:p>
            <a:pPr eaLnBrk="0" hangingPunct="0">
              <a:lnSpc>
                <a:spcPct val="150000"/>
              </a:lnSpc>
              <a:defRPr/>
            </a:pPr>
            <a:r>
              <a:rPr lang="de-DE" sz="2800" dirty="0">
                <a:ea typeface="ＭＳ Ｐゴシック" charset="-128"/>
              </a:rPr>
              <a:t>Professional development</a:t>
            </a:r>
          </a:p>
          <a:p>
            <a:pPr eaLnBrk="0" hangingPunct="0">
              <a:lnSpc>
                <a:spcPct val="150000"/>
              </a:lnSpc>
              <a:defRPr/>
            </a:pPr>
            <a:r>
              <a:rPr lang="de-DE" sz="2800" dirty="0">
                <a:ea typeface="ＭＳ Ｐゴシック" charset="-128"/>
              </a:rPr>
              <a:t>Partners in D, F, LV, NL</a:t>
            </a:r>
          </a:p>
          <a:p>
            <a:pPr marL="0" indent="0" eaLnBrk="0" hangingPunct="0">
              <a:buNone/>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4863718"/>
            <a:ext cx="5112568" cy="146036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Webinar Programme</a:t>
            </a:r>
          </a:p>
        </p:txBody>
      </p:sp>
      <p:sp>
        <p:nvSpPr>
          <p:cNvPr id="3" name="Content Placeholder 2"/>
          <p:cNvSpPr>
            <a:spLocks noGrp="1"/>
          </p:cNvSpPr>
          <p:nvPr>
            <p:ph sz="quarter" idx="1"/>
          </p:nvPr>
        </p:nvSpPr>
        <p:spPr>
          <a:xfrm>
            <a:off x="301752" y="1527048"/>
            <a:ext cx="8503920" cy="4710264"/>
          </a:xfrm>
        </p:spPr>
        <p:txBody>
          <a:bodyPr>
            <a:normAutofit/>
          </a:bodyPr>
          <a:lstStyle/>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i="1"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74" y="1910505"/>
            <a:ext cx="7381875" cy="3943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print">
            <a:alphaModFix amt="40000"/>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Best practice</a:t>
            </a:r>
          </a:p>
        </p:txBody>
      </p:sp>
      <p:sp>
        <p:nvSpPr>
          <p:cNvPr id="3" name="Content Placeholder 2"/>
          <p:cNvSpPr>
            <a:spLocks noGrp="1"/>
          </p:cNvSpPr>
          <p:nvPr>
            <p:ph sz="quarter" idx="1"/>
          </p:nvPr>
        </p:nvSpPr>
        <p:spPr>
          <a:xfrm>
            <a:off x="301752" y="1527048"/>
            <a:ext cx="8503920" cy="4710264"/>
          </a:xfrm>
        </p:spPr>
        <p:txBody>
          <a:bodyPr>
            <a:normAutofit/>
          </a:bodyPr>
          <a:lstStyle/>
          <a:p>
            <a:pPr eaLnBrk="0" hangingPunct="0">
              <a:buNone/>
              <a:defRPr/>
            </a:pPr>
            <a:endParaRPr lang="de-DE" sz="2800" dirty="0">
              <a:solidFill>
                <a:schemeClr val="tx2"/>
              </a:solidFill>
              <a:ea typeface="ＭＳ Ｐゴシック" charset="-128"/>
            </a:endParaRPr>
          </a:p>
          <a:p>
            <a:pPr eaLnBrk="0" hangingPunct="0">
              <a:lnSpc>
                <a:spcPct val="150000"/>
              </a:lnSpc>
              <a:spcBef>
                <a:spcPts val="0"/>
              </a:spcBef>
              <a:defRPr/>
            </a:pPr>
            <a:r>
              <a:rPr lang="de-DE" sz="2800" dirty="0">
                <a:solidFill>
                  <a:schemeClr val="tx2"/>
                </a:solidFill>
                <a:ea typeface="ＭＳ Ｐゴシック" charset="-128"/>
              </a:rPr>
              <a:t>Designated landscapes</a:t>
            </a:r>
          </a:p>
          <a:p>
            <a:pPr eaLnBrk="0" hangingPunct="0">
              <a:lnSpc>
                <a:spcPct val="150000"/>
              </a:lnSpc>
              <a:spcBef>
                <a:spcPts val="0"/>
              </a:spcBef>
              <a:defRPr/>
            </a:pPr>
            <a:r>
              <a:rPr lang="de-DE" sz="2800" dirty="0">
                <a:solidFill>
                  <a:schemeClr val="tx2"/>
                </a:solidFill>
                <a:ea typeface="ＭＳ Ｐゴシック" charset="-128"/>
              </a:rPr>
              <a:t>Landscape change</a:t>
            </a:r>
          </a:p>
          <a:p>
            <a:pPr eaLnBrk="0" hangingPunct="0">
              <a:lnSpc>
                <a:spcPct val="150000"/>
              </a:lnSpc>
              <a:spcBef>
                <a:spcPts val="0"/>
              </a:spcBef>
              <a:defRPr/>
            </a:pPr>
            <a:r>
              <a:rPr lang="de-DE" sz="2800" dirty="0">
                <a:solidFill>
                  <a:schemeClr val="tx2"/>
                </a:solidFill>
                <a:ea typeface="ＭＳ Ｐゴシック" charset="-128"/>
              </a:rPr>
              <a:t>Landscape management</a:t>
            </a:r>
          </a:p>
          <a:p>
            <a:pPr eaLnBrk="0" hangingPunct="0">
              <a:lnSpc>
                <a:spcPct val="150000"/>
              </a:lnSpc>
              <a:spcBef>
                <a:spcPts val="0"/>
              </a:spcBef>
              <a:defRPr/>
            </a:pPr>
            <a:r>
              <a:rPr lang="de-DE" sz="2800" dirty="0">
                <a:solidFill>
                  <a:schemeClr val="tx2"/>
                </a:solidFill>
                <a:ea typeface="ＭＳ Ｐゴシック" charset="-128"/>
              </a:rPr>
              <a:t>Landscapes and people</a:t>
            </a:r>
          </a:p>
          <a:p>
            <a:pPr eaLnBrk="0" hangingPunct="0">
              <a:lnSpc>
                <a:spcPct val="150000"/>
              </a:lnSpc>
              <a:spcBef>
                <a:spcPts val="0"/>
              </a:spcBef>
              <a:defRPr/>
            </a:pPr>
            <a:r>
              <a:rPr lang="de-DE" sz="2800" dirty="0">
                <a:solidFill>
                  <a:schemeClr val="tx2"/>
                </a:solidFill>
                <a:ea typeface="ＭＳ Ｐゴシック" charset="-128"/>
              </a:rPr>
              <a:t>Seascapes</a:t>
            </a:r>
          </a:p>
          <a:p>
            <a:pPr eaLnBrk="0" hangingPunct="0">
              <a:lnSpc>
                <a:spcPct val="150000"/>
              </a:lnSpc>
              <a:spcBef>
                <a:spcPts val="0"/>
              </a:spcBef>
              <a:defRPr/>
            </a:pPr>
            <a:r>
              <a:rPr lang="de-DE" sz="2800" dirty="0">
                <a:solidFill>
                  <a:schemeClr val="tx2"/>
                </a:solidFill>
                <a:ea typeface="ＭＳ Ｐゴシック" charset="-128"/>
              </a:rPr>
              <a:t>Climate change</a:t>
            </a: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i="1"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spTree>
    <p:extLst>
      <p:ext uri="{BB962C8B-B14F-4D97-AF65-F5344CB8AC3E}">
        <p14:creationId xmlns:p14="http://schemas.microsoft.com/office/powerpoint/2010/main" val="65297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5000"/>
            <a:lum/>
          </a:blip>
          <a:srcRect/>
          <a:stretch>
            <a:fillRect t="-15000" b="-5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E-News</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1400" dirty="0">
              <a:solidFill>
                <a:schemeClr val="tx2"/>
              </a:solidFill>
            </a:endParaRPr>
          </a:p>
          <a:p>
            <a:pPr>
              <a:buNone/>
            </a:pPr>
            <a:endParaRPr lang="en-GB" sz="1400" dirty="0">
              <a:solidFill>
                <a:schemeClr val="tx2"/>
              </a:solidFill>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1000" t="21000" r="1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Twitter</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1400" dirty="0">
              <a:solidFill>
                <a:schemeClr val="tx2"/>
              </a:solidFill>
            </a:endParaRPr>
          </a:p>
          <a:p>
            <a:pPr>
              <a:buNone/>
            </a:pPr>
            <a:endParaRPr lang="en-GB" sz="1400" dirty="0">
              <a:solidFill>
                <a:schemeClr val="tx2"/>
              </a:solidFill>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381328"/>
            <a:ext cx="8659688" cy="395280"/>
          </a:xfrm>
        </p:spPr>
        <p:txBody>
          <a:bodyPr/>
          <a:lstStyle/>
          <a:p>
            <a:pPr algn="ctr"/>
            <a:r>
              <a:rPr lang="en-GB" dirty="0"/>
              <a:t>EAI: Current 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2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europarc-ai.org</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1400" dirty="0">
              <a:solidFill>
                <a:schemeClr val="tx2"/>
              </a:solidFill>
            </a:endParaRPr>
          </a:p>
          <a:p>
            <a:pPr>
              <a:buNone/>
            </a:pPr>
            <a:endParaRPr lang="en-GB" sz="1400" dirty="0">
              <a:solidFill>
                <a:schemeClr val="tx2"/>
              </a:solidFill>
            </a:endParaRP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The Federation</a:t>
            </a:r>
          </a:p>
        </p:txBody>
      </p:sp>
      <p:sp>
        <p:nvSpPr>
          <p:cNvPr id="3" name="Content Placeholder 2"/>
          <p:cNvSpPr>
            <a:spLocks noGrp="1"/>
          </p:cNvSpPr>
          <p:nvPr>
            <p:ph sz="quarter" idx="1"/>
          </p:nvPr>
        </p:nvSpPr>
        <p:spPr>
          <a:xfrm>
            <a:off x="301752" y="1527048"/>
            <a:ext cx="8662736" cy="4572000"/>
          </a:xfrm>
        </p:spPr>
        <p:txBody>
          <a:bodyPr>
            <a:normAutofit/>
          </a:bodyPr>
          <a:lstStyle/>
          <a:p>
            <a:pPr>
              <a:buNone/>
            </a:pPr>
            <a:endParaRPr lang="en-GB" dirty="0">
              <a:solidFill>
                <a:schemeClr val="tx2"/>
              </a:solidFill>
            </a:endParaRPr>
          </a:p>
          <a:p>
            <a:r>
              <a:rPr lang="en-GB" sz="2800" dirty="0"/>
              <a:t>Learning and working with European colleagues</a:t>
            </a:r>
          </a:p>
          <a:p>
            <a:pPr marL="0" indent="0">
              <a:buNone/>
            </a:pPr>
            <a:endParaRPr lang="en-GB" sz="1600" dirty="0"/>
          </a:p>
          <a:p>
            <a:r>
              <a:rPr lang="en-GB" sz="2800" dirty="0"/>
              <a:t>EUROPARC Federation strategy</a:t>
            </a:r>
          </a:p>
          <a:p>
            <a:pPr marL="0" indent="0">
              <a:buNone/>
            </a:pPr>
            <a:endParaRPr lang="en-GB" sz="1600" dirty="0"/>
          </a:p>
          <a:p>
            <a:r>
              <a:rPr lang="en-GB" sz="2800" dirty="0"/>
              <a:t>Partnership</a:t>
            </a:r>
          </a:p>
          <a:p>
            <a:pPr marL="0" indent="0">
              <a:buNone/>
            </a:pPr>
            <a:endParaRPr lang="en-GB" sz="1600" dirty="0"/>
          </a:p>
          <a:p>
            <a:r>
              <a:rPr lang="en-GB" sz="2800" dirty="0"/>
              <a:t>Nature Parks in Europe</a:t>
            </a:r>
          </a:p>
          <a:p>
            <a:endParaRPr lang="en-GB" dirty="0">
              <a:solidFill>
                <a:schemeClr val="tx2"/>
              </a:solidFill>
            </a:endParaRPr>
          </a:p>
          <a:p>
            <a:pPr>
              <a:buNone/>
            </a:pPr>
            <a:endParaRPr lang="en-GB" dirty="0">
              <a:solidFill>
                <a:schemeClr val="tx2"/>
              </a:solidFill>
            </a:endParaRPr>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 Current work</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723" y="3645024"/>
            <a:ext cx="3687765" cy="27658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print">
            <a:alphaModFix amt="40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Our development</a:t>
            </a:r>
          </a:p>
        </p:txBody>
      </p:sp>
      <p:sp>
        <p:nvSpPr>
          <p:cNvPr id="3" name="Content Placeholder 2"/>
          <p:cNvSpPr>
            <a:spLocks noGrp="1"/>
          </p:cNvSpPr>
          <p:nvPr>
            <p:ph sz="quarter" idx="1"/>
          </p:nvPr>
        </p:nvSpPr>
        <p:spPr/>
        <p:txBody>
          <a:bodyPr>
            <a:normAutofit fontScale="92500"/>
          </a:bodyPr>
          <a:lstStyle/>
          <a:p>
            <a:pPr>
              <a:buNone/>
            </a:pPr>
            <a:endParaRPr lang="en-GB" dirty="0"/>
          </a:p>
          <a:p>
            <a:r>
              <a:rPr lang="en-GB" sz="2800" dirty="0">
                <a:solidFill>
                  <a:schemeClr val="tx2"/>
                </a:solidFill>
              </a:rPr>
              <a:t>Fragmented set of umbrella and campaigning organisations</a:t>
            </a:r>
          </a:p>
          <a:p>
            <a:pPr>
              <a:buNone/>
            </a:pPr>
            <a:endParaRPr lang="en-GB" sz="1600" dirty="0">
              <a:solidFill>
                <a:schemeClr val="tx2"/>
              </a:solidFill>
            </a:endParaRPr>
          </a:p>
          <a:p>
            <a:r>
              <a:rPr lang="en-GB" sz="2800" dirty="0">
                <a:solidFill>
                  <a:schemeClr val="tx2"/>
                </a:solidFill>
              </a:rPr>
              <a:t>Member needs and aspirations</a:t>
            </a:r>
          </a:p>
          <a:p>
            <a:pPr marL="0" indent="0">
              <a:buNone/>
            </a:pPr>
            <a:endParaRPr lang="en-GB" sz="1500" dirty="0">
              <a:solidFill>
                <a:schemeClr val="tx2"/>
              </a:solidFill>
            </a:endParaRPr>
          </a:p>
          <a:p>
            <a:r>
              <a:rPr lang="en-GB" sz="2800" dirty="0">
                <a:solidFill>
                  <a:schemeClr val="tx2"/>
                </a:solidFill>
              </a:rPr>
              <a:t>Resources</a:t>
            </a:r>
          </a:p>
          <a:p>
            <a:pPr marL="0" indent="0">
              <a:buNone/>
            </a:pPr>
            <a:endParaRPr lang="en-GB" sz="1600" dirty="0">
              <a:solidFill>
                <a:schemeClr val="tx2"/>
              </a:solidFill>
            </a:endParaRPr>
          </a:p>
          <a:p>
            <a:r>
              <a:rPr lang="en-GB" sz="2800" dirty="0">
                <a:solidFill>
                  <a:schemeClr val="tx2"/>
                </a:solidFill>
              </a:rPr>
              <a:t>Brexit</a:t>
            </a:r>
          </a:p>
          <a:p>
            <a:pPr marL="0" indent="0">
              <a:buNone/>
            </a:pPr>
            <a:endParaRPr lang="en-GB" sz="1600" dirty="0">
              <a:solidFill>
                <a:schemeClr val="tx2"/>
              </a:solidFill>
            </a:endParaRPr>
          </a:p>
          <a:p>
            <a:r>
              <a:rPr lang="en-GB" sz="2800" dirty="0">
                <a:solidFill>
                  <a:schemeClr val="tx2"/>
                </a:solidFill>
              </a:rPr>
              <a:t>Importance of European &amp; international cooperation</a:t>
            </a:r>
          </a:p>
          <a:p>
            <a:endParaRPr lang="en-GB" dirty="0">
              <a:solidFill>
                <a:schemeClr val="tx2"/>
              </a:solidFill>
            </a:endParaRPr>
          </a:p>
          <a:p>
            <a:pPr>
              <a:buNone/>
            </a:pPr>
            <a:endParaRPr lang="en-GB" dirty="0">
              <a:solidFill>
                <a:schemeClr val="tx2"/>
              </a:solidFill>
            </a:endParaRPr>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 Current work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EAI Governance</a:t>
            </a:r>
          </a:p>
        </p:txBody>
      </p:sp>
      <p:sp>
        <p:nvSpPr>
          <p:cNvPr id="3" name="Footer Placeholder 2"/>
          <p:cNvSpPr>
            <a:spLocks noGrp="1"/>
          </p:cNvSpPr>
          <p:nvPr>
            <p:ph type="ftr" sz="quarter" idx="11"/>
          </p:nvPr>
        </p:nvSpPr>
        <p:spPr>
          <a:xfrm>
            <a:off x="2699792" y="6381329"/>
            <a:ext cx="3581400" cy="323272"/>
          </a:xfrm>
        </p:spPr>
        <p:txBody>
          <a:bodyPr/>
          <a:lstStyle/>
          <a:p>
            <a:pPr algn="ctr"/>
            <a:r>
              <a:rPr lang="en-GB" dirty="0"/>
              <a:t>EAI : Current work</a:t>
            </a:r>
          </a:p>
        </p:txBody>
      </p:sp>
      <p:sp>
        <p:nvSpPr>
          <p:cNvPr id="6" name="Content Placeholder 5"/>
          <p:cNvSpPr>
            <a:spLocks noGrp="1"/>
          </p:cNvSpPr>
          <p:nvPr>
            <p:ph sz="quarter" idx="1"/>
          </p:nvPr>
        </p:nvSpPr>
        <p:spPr>
          <a:xfrm>
            <a:off x="467544" y="1527048"/>
            <a:ext cx="8338128" cy="4350224"/>
          </a:xfrm>
        </p:spPr>
        <p:txBody>
          <a:bodyPr>
            <a:normAutofit/>
          </a:bodyPr>
          <a:lstStyle/>
          <a:p>
            <a:endParaRPr lang="en-GB" dirty="0">
              <a:solidFill>
                <a:schemeClr val="tx2"/>
              </a:solidFill>
            </a:endParaRPr>
          </a:p>
          <a:p>
            <a:r>
              <a:rPr lang="en-GB" sz="3000" dirty="0"/>
              <a:t>Registered charity</a:t>
            </a:r>
          </a:p>
          <a:p>
            <a:pPr>
              <a:buNone/>
            </a:pPr>
            <a:endParaRPr lang="en-GB" sz="1600" dirty="0"/>
          </a:p>
          <a:p>
            <a:r>
              <a:rPr lang="en-GB" sz="3000" dirty="0"/>
              <a:t>Company limited by guarantee</a:t>
            </a:r>
          </a:p>
          <a:p>
            <a:pPr>
              <a:buNone/>
            </a:pPr>
            <a:endParaRPr lang="en-GB" sz="1600" dirty="0"/>
          </a:p>
          <a:p>
            <a:r>
              <a:rPr lang="en-GB" sz="3000" dirty="0"/>
              <a:t>Board of trustees</a:t>
            </a:r>
          </a:p>
          <a:p>
            <a:pPr>
              <a:buNone/>
            </a:pPr>
            <a:endParaRPr lang="en-GB" sz="1600" dirty="0"/>
          </a:p>
          <a:p>
            <a:r>
              <a:rPr lang="en-GB" sz="3000" dirty="0"/>
              <a:t>P/t Development Adviser</a:t>
            </a:r>
          </a:p>
          <a:p>
            <a:pPr marL="0" indent="0">
              <a:buNone/>
            </a:pPr>
            <a:endParaRPr lang="en-GB" sz="3000" dirty="0">
              <a:solidFill>
                <a:schemeClr val="tx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86732-05EE-4B33-94F4-96781E5FF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7" y="68095"/>
            <a:ext cx="4800674" cy="6789905"/>
          </a:xfrm>
          <a:prstGeom prst="rect">
            <a:avLst/>
          </a:prstGeom>
        </p:spPr>
      </p:pic>
    </p:spTree>
    <p:extLst>
      <p:ext uri="{BB962C8B-B14F-4D97-AF65-F5344CB8AC3E}">
        <p14:creationId xmlns:p14="http://schemas.microsoft.com/office/powerpoint/2010/main" val="374501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Further Information</a:t>
            </a:r>
          </a:p>
        </p:txBody>
      </p:sp>
      <p:sp>
        <p:nvSpPr>
          <p:cNvPr id="3" name="Content Placeholder 2"/>
          <p:cNvSpPr>
            <a:spLocks noGrp="1"/>
          </p:cNvSpPr>
          <p:nvPr>
            <p:ph sz="quarter" idx="1"/>
          </p:nvPr>
        </p:nvSpPr>
        <p:spPr/>
        <p:txBody>
          <a:bodyPr>
            <a:normAutofit fontScale="62500" lnSpcReduction="20000"/>
          </a:bodyPr>
          <a:lstStyle/>
          <a:p>
            <a:pPr>
              <a:buNone/>
            </a:pPr>
            <a:endParaRPr lang="en-GB" sz="2400" dirty="0">
              <a:solidFill>
                <a:schemeClr val="tx2"/>
              </a:solidFill>
            </a:endParaRPr>
          </a:p>
          <a:p>
            <a:r>
              <a:rPr lang="en-GB" sz="3600" dirty="0">
                <a:solidFill>
                  <a:schemeClr val="tx2"/>
                </a:solidFill>
                <a:hlinkClick r:id="rId3"/>
              </a:rPr>
              <a:t>www.europarc-ai.org</a:t>
            </a:r>
            <a:endParaRPr lang="en-GB" sz="3600" dirty="0">
              <a:solidFill>
                <a:schemeClr val="tx2"/>
              </a:solidFill>
            </a:endParaRPr>
          </a:p>
          <a:p>
            <a:pPr>
              <a:buNone/>
            </a:pPr>
            <a:endParaRPr lang="en-GB" sz="3600" dirty="0">
              <a:solidFill>
                <a:schemeClr val="tx2"/>
              </a:solidFill>
            </a:endParaRPr>
          </a:p>
          <a:p>
            <a:r>
              <a:rPr lang="en-GB" sz="3600" dirty="0">
                <a:solidFill>
                  <a:schemeClr val="tx2"/>
                </a:solidFill>
              </a:rPr>
              <a:t>@</a:t>
            </a:r>
            <a:r>
              <a:rPr lang="en-GB" sz="3600" dirty="0" err="1">
                <a:solidFill>
                  <a:schemeClr val="tx2"/>
                </a:solidFill>
              </a:rPr>
              <a:t>EFAtlanticIsles</a:t>
            </a:r>
            <a:endParaRPr lang="en-GB" sz="3600" dirty="0">
              <a:solidFill>
                <a:schemeClr val="tx2"/>
              </a:solidFill>
            </a:endParaRPr>
          </a:p>
          <a:p>
            <a:pPr>
              <a:buNone/>
            </a:pPr>
            <a:endParaRPr lang="en-GB" sz="3600" dirty="0">
              <a:solidFill>
                <a:schemeClr val="tx2"/>
              </a:solidFill>
            </a:endParaRPr>
          </a:p>
          <a:p>
            <a:r>
              <a:rPr lang="en-GB" sz="3600" dirty="0">
                <a:solidFill>
                  <a:schemeClr val="tx2"/>
                </a:solidFill>
              </a:rPr>
              <a:t>facebook.com/</a:t>
            </a:r>
            <a:r>
              <a:rPr lang="en-GB" sz="3600" dirty="0" err="1">
                <a:solidFill>
                  <a:schemeClr val="tx2"/>
                </a:solidFill>
              </a:rPr>
              <a:t>EUROPARC.Atlantic.Isles</a:t>
            </a:r>
            <a:endParaRPr lang="en-GB" sz="3600" dirty="0">
              <a:solidFill>
                <a:schemeClr val="tx2"/>
              </a:solidFill>
            </a:endParaRPr>
          </a:p>
          <a:p>
            <a:pPr>
              <a:buNone/>
            </a:pPr>
            <a:endParaRPr lang="en-GB" sz="3600" dirty="0">
              <a:solidFill>
                <a:schemeClr val="tx2"/>
              </a:solidFill>
            </a:endParaRPr>
          </a:p>
          <a:p>
            <a:r>
              <a:rPr lang="en-GB" sz="3600" dirty="0">
                <a:solidFill>
                  <a:schemeClr val="tx2"/>
                </a:solidFill>
                <a:hlinkClick r:id="rId4"/>
              </a:rPr>
              <a:t>www.europarc.org</a:t>
            </a:r>
            <a:endParaRPr lang="en-GB" sz="3600" dirty="0">
              <a:solidFill>
                <a:schemeClr val="tx2"/>
              </a:solidFill>
            </a:endParaRPr>
          </a:p>
          <a:p>
            <a:pPr>
              <a:buNone/>
            </a:pPr>
            <a:endParaRPr lang="en-GB" sz="3600" dirty="0">
              <a:solidFill>
                <a:schemeClr val="tx2"/>
              </a:solidFill>
            </a:endParaRPr>
          </a:p>
          <a:p>
            <a:r>
              <a:rPr lang="en-GB" sz="3600" dirty="0">
                <a:solidFill>
                  <a:schemeClr val="tx2"/>
                </a:solidFill>
              </a:rPr>
              <a:t>anita.prosser@europarc-ai.org</a:t>
            </a:r>
          </a:p>
          <a:p>
            <a:pPr>
              <a:buNone/>
            </a:pPr>
            <a:endParaRPr lang="en-GB" sz="2400" dirty="0">
              <a:solidFill>
                <a:schemeClr val="tx2"/>
              </a:solidFill>
            </a:endParaRPr>
          </a:p>
          <a:p>
            <a:pPr>
              <a:buNone/>
            </a:pPr>
            <a:endParaRPr lang="en-GB" sz="2400" dirty="0">
              <a:solidFill>
                <a:schemeClr val="tx2"/>
              </a:solidFill>
            </a:endParaRPr>
          </a:p>
          <a:p>
            <a:pPr>
              <a:buNone/>
            </a:pPr>
            <a:r>
              <a:rPr lang="en-GB" sz="2400" dirty="0">
                <a:solidFill>
                  <a:schemeClr val="tx2"/>
                </a:solidFill>
              </a:rPr>
              <a:t>	</a:t>
            </a:r>
            <a:r>
              <a:rPr lang="en-GB" sz="2200" i="1" dirty="0">
                <a:solidFill>
                  <a:schemeClr val="tx2"/>
                </a:solidFill>
              </a:rPr>
              <a:t>Photographic Acknowledgements: Thanks to Cotswolds Conservation Board, Pembrokeshire Coast NPA, Clyde </a:t>
            </a:r>
            <a:r>
              <a:rPr lang="en-GB" sz="2200" i="1" dirty="0" err="1">
                <a:solidFill>
                  <a:schemeClr val="tx2"/>
                </a:solidFill>
              </a:rPr>
              <a:t>Muirshiel</a:t>
            </a:r>
            <a:r>
              <a:rPr lang="en-GB" sz="2200" i="1" dirty="0">
                <a:solidFill>
                  <a:schemeClr val="tx2"/>
                </a:solidFill>
              </a:rPr>
              <a:t> Regional Park, Forest of Bowland AONB, Causeway Coast and Glens Heritage Trust, Chilterns Conservation Board, Mendip Hills AONB, Richard Blackman. </a:t>
            </a:r>
          </a:p>
        </p:txBody>
      </p:sp>
      <p:sp>
        <p:nvSpPr>
          <p:cNvPr id="4" name="Footer Placeholder 3"/>
          <p:cNvSpPr>
            <a:spLocks noGrp="1"/>
          </p:cNvSpPr>
          <p:nvPr>
            <p:ph type="ftr" sz="quarter" idx="11"/>
          </p:nvPr>
        </p:nvSpPr>
        <p:spPr>
          <a:xfrm>
            <a:off x="304800" y="6453336"/>
            <a:ext cx="8659688" cy="323272"/>
          </a:xfrm>
        </p:spPr>
        <p:txBody>
          <a:bodyPr/>
          <a:lstStyle/>
          <a:p>
            <a:pPr algn="ctr"/>
            <a:r>
              <a:rPr lang="en-GB" dirty="0"/>
              <a:t>EAI : Current work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941818-3C9D-412D-8736-752E279EE1D5}"/>
              </a:ext>
            </a:extLst>
          </p:cNvPr>
          <p:cNvSpPr>
            <a:spLocks noGrp="1"/>
          </p:cNvSpPr>
          <p:nvPr>
            <p:ph type="ftr" sz="quarter" idx="11"/>
          </p:nvPr>
        </p:nvSpPr>
        <p:spPr/>
        <p:txBody>
          <a:bodyPr/>
          <a:lstStyle/>
          <a:p>
            <a:r>
              <a:rPr lang="en-GB"/>
              <a:t>Managing the Species Programme: Objectives for the first year</a:t>
            </a:r>
          </a:p>
        </p:txBody>
      </p:sp>
    </p:spTree>
    <p:extLst>
      <p:ext uri="{BB962C8B-B14F-4D97-AF65-F5344CB8AC3E}">
        <p14:creationId xmlns:p14="http://schemas.microsoft.com/office/powerpoint/2010/main" val="3777540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18A7-6208-412A-BF1F-2C8EFC2F385D}"/>
              </a:ext>
            </a:extLst>
          </p:cNvPr>
          <p:cNvSpPr>
            <a:spLocks noGrp="1"/>
          </p:cNvSpPr>
          <p:nvPr>
            <p:ph type="title"/>
          </p:nvPr>
        </p:nvSpPr>
        <p:spPr/>
        <p:txBody>
          <a:bodyPr/>
          <a:lstStyle/>
          <a:p>
            <a:endParaRPr lang="en-GB"/>
          </a:p>
        </p:txBody>
      </p:sp>
      <p:sp>
        <p:nvSpPr>
          <p:cNvPr id="3" name="Footer Placeholder 2">
            <a:extLst>
              <a:ext uri="{FF2B5EF4-FFF2-40B4-BE49-F238E27FC236}">
                <a16:creationId xmlns:a16="http://schemas.microsoft.com/office/drawing/2014/main" id="{568B0B96-7C64-4094-AF3B-F9E1CAE1C754}"/>
              </a:ext>
            </a:extLst>
          </p:cNvPr>
          <p:cNvSpPr>
            <a:spLocks noGrp="1"/>
          </p:cNvSpPr>
          <p:nvPr>
            <p:ph type="ftr" sz="quarter" idx="11"/>
          </p:nvPr>
        </p:nvSpPr>
        <p:spPr/>
        <p:txBody>
          <a:bodyPr/>
          <a:lstStyle/>
          <a:p>
            <a:r>
              <a:rPr lang="en-GB"/>
              <a:t>Managing the Species Programme: Objectives for the first year</a:t>
            </a:r>
          </a:p>
        </p:txBody>
      </p:sp>
      <p:sp>
        <p:nvSpPr>
          <p:cNvPr id="4" name="Content Placeholder 3">
            <a:extLst>
              <a:ext uri="{FF2B5EF4-FFF2-40B4-BE49-F238E27FC236}">
                <a16:creationId xmlns:a16="http://schemas.microsoft.com/office/drawing/2014/main" id="{CF1B2E1D-B069-4956-8A69-4DC40DB024AC}"/>
              </a:ext>
            </a:extLst>
          </p:cNvPr>
          <p:cNvSpPr>
            <a:spLocks noGrp="1"/>
          </p:cNvSpPr>
          <p:nvPr>
            <p:ph sz="quarter" idx="1"/>
          </p:nvPr>
        </p:nvSpPr>
        <p:spPr/>
        <p:txBody>
          <a:bodyPr/>
          <a:lstStyle/>
          <a:p>
            <a:endParaRPr lang="en-GB"/>
          </a:p>
        </p:txBody>
      </p:sp>
    </p:spTree>
    <p:extLst>
      <p:ext uri="{BB962C8B-B14F-4D97-AF65-F5344CB8AC3E}">
        <p14:creationId xmlns:p14="http://schemas.microsoft.com/office/powerpoint/2010/main" val="3504972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EAI membership</a:t>
            </a:r>
          </a:p>
        </p:txBody>
      </p:sp>
      <p:sp>
        <p:nvSpPr>
          <p:cNvPr id="3" name="Footer Placeholder 2"/>
          <p:cNvSpPr>
            <a:spLocks noGrp="1"/>
          </p:cNvSpPr>
          <p:nvPr>
            <p:ph type="ftr" sz="quarter" idx="11"/>
          </p:nvPr>
        </p:nvSpPr>
        <p:spPr>
          <a:xfrm>
            <a:off x="2699792" y="6381329"/>
            <a:ext cx="3581400" cy="323272"/>
          </a:xfrm>
        </p:spPr>
        <p:txBody>
          <a:bodyPr/>
          <a:lstStyle/>
          <a:p>
            <a:pPr algn="ctr"/>
            <a:r>
              <a:rPr lang="en-GB" dirty="0"/>
              <a:t>EAI : Current work</a:t>
            </a:r>
          </a:p>
        </p:txBody>
      </p:sp>
      <p:sp>
        <p:nvSpPr>
          <p:cNvPr id="6" name="Content Placeholder 5"/>
          <p:cNvSpPr>
            <a:spLocks noGrp="1"/>
          </p:cNvSpPr>
          <p:nvPr>
            <p:ph sz="quarter" idx="1"/>
          </p:nvPr>
        </p:nvSpPr>
        <p:spPr/>
        <p:txBody>
          <a:bodyPr>
            <a:normAutofit fontScale="55000" lnSpcReduction="20000"/>
          </a:bodyPr>
          <a:lstStyle/>
          <a:p>
            <a:endParaRPr lang="en-GB" dirty="0">
              <a:solidFill>
                <a:schemeClr val="tx2"/>
              </a:solidFill>
            </a:endParaRPr>
          </a:p>
          <a:p>
            <a:r>
              <a:rPr lang="en-GB" sz="4400" b="1" dirty="0"/>
              <a:t>National Parks</a:t>
            </a:r>
            <a:r>
              <a:rPr lang="en-GB" sz="3800" dirty="0"/>
              <a:t>	</a:t>
            </a:r>
          </a:p>
          <a:p>
            <a:endParaRPr lang="en-GB" sz="3800" dirty="0"/>
          </a:p>
          <a:p>
            <a:r>
              <a:rPr lang="en-GB" sz="4400" b="1" dirty="0"/>
              <a:t>Areas of Outstanding Natural </a:t>
            </a:r>
          </a:p>
          <a:p>
            <a:pPr marL="274320" lvl="1" indent="0">
              <a:buNone/>
            </a:pPr>
            <a:r>
              <a:rPr lang="en-GB" sz="4400" b="1" dirty="0">
                <a:solidFill>
                  <a:schemeClr val="tx1"/>
                </a:solidFill>
              </a:rPr>
              <a:t>Beauty</a:t>
            </a:r>
          </a:p>
          <a:p>
            <a:pPr>
              <a:buNone/>
            </a:pPr>
            <a:endParaRPr lang="en-GB" sz="3800" dirty="0"/>
          </a:p>
          <a:p>
            <a:r>
              <a:rPr lang="en-GB" sz="4400" b="1" dirty="0"/>
              <a:t>Regional Parks in Scotland</a:t>
            </a:r>
          </a:p>
          <a:p>
            <a:pPr>
              <a:buNone/>
            </a:pPr>
            <a:endParaRPr lang="en-GB" sz="3800" dirty="0"/>
          </a:p>
          <a:p>
            <a:r>
              <a:rPr lang="en-GB" sz="4400" b="1" dirty="0"/>
              <a:t>Statutory agencies</a:t>
            </a:r>
          </a:p>
          <a:p>
            <a:endParaRPr lang="en-GB" sz="3800" dirty="0"/>
          </a:p>
          <a:p>
            <a:r>
              <a:rPr lang="en-GB" sz="3800" b="1" dirty="0"/>
              <a:t>NGOs</a:t>
            </a:r>
          </a:p>
          <a:p>
            <a:endParaRPr lang="en-GB" sz="3800" dirty="0"/>
          </a:p>
          <a:p>
            <a:r>
              <a:rPr lang="en-GB" sz="3800" b="1" dirty="0"/>
              <a:t>Individuals</a:t>
            </a:r>
          </a:p>
          <a:p>
            <a:endParaRPr lang="en-GB" dirty="0">
              <a:solidFill>
                <a:schemeClr val="tx2"/>
              </a:solidFill>
            </a:endParaRPr>
          </a:p>
        </p:txBody>
      </p:sp>
      <p:pic>
        <p:nvPicPr>
          <p:cNvPr id="5" name="Picture 4" descr="A Clear View cover.JPG"/>
          <p:cNvPicPr>
            <a:picLocks noChangeAspect="1"/>
          </p:cNvPicPr>
          <p:nvPr/>
        </p:nvPicPr>
        <p:blipFill>
          <a:blip r:embed="rId4" cstate="print"/>
          <a:stretch>
            <a:fillRect/>
          </a:stretch>
        </p:blipFill>
        <p:spPr>
          <a:xfrm>
            <a:off x="5508104" y="1268760"/>
            <a:ext cx="3460626" cy="50914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Multi-Country EAI</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2800" dirty="0">
              <a:solidFill>
                <a:schemeClr val="tx2"/>
              </a:solidFill>
            </a:endParaRPr>
          </a:p>
          <a:p>
            <a:r>
              <a:rPr lang="en-GB" b="1" dirty="0"/>
              <a:t>The UK</a:t>
            </a:r>
          </a:p>
          <a:p>
            <a:pPr>
              <a:buNone/>
            </a:pPr>
            <a:r>
              <a:rPr lang="en-GB" b="1" dirty="0"/>
              <a:t>	England, Scotland, Wales and Northern Ireland </a:t>
            </a:r>
          </a:p>
          <a:p>
            <a:r>
              <a:rPr lang="en-GB" b="1" dirty="0"/>
              <a:t>Republic of Ireland</a:t>
            </a:r>
          </a:p>
          <a:p>
            <a:r>
              <a:rPr lang="en-GB" b="1" dirty="0"/>
              <a:t>Iceland</a:t>
            </a:r>
          </a:p>
          <a:p>
            <a:endParaRPr lang="en-GB" b="1" dirty="0"/>
          </a:p>
          <a:p>
            <a:pPr marL="0" indent="0" algn="ctr">
              <a:buNone/>
            </a:pPr>
            <a:r>
              <a:rPr lang="en-GB" b="1" dirty="0"/>
              <a:t>European dimension</a:t>
            </a:r>
          </a:p>
          <a:p>
            <a:pPr>
              <a:buNone/>
            </a:pPr>
            <a:endParaRPr lang="en-GB" sz="2800" dirty="0">
              <a:solidFill>
                <a:schemeClr val="tx2"/>
              </a:solidFill>
            </a:endParaRPr>
          </a:p>
          <a:p>
            <a:endParaRPr lang="en-GB" dirty="0">
              <a:solidFill>
                <a:schemeClr val="tx2"/>
              </a:solidFill>
            </a:endParaRPr>
          </a:p>
          <a:p>
            <a:pPr>
              <a:buNone/>
            </a:pPr>
            <a:endParaRPr lang="en-GB" dirty="0">
              <a:solidFill>
                <a:schemeClr val="tx2"/>
              </a:solidFill>
            </a:endParaRPr>
          </a:p>
        </p:txBody>
      </p:sp>
      <p:sp>
        <p:nvSpPr>
          <p:cNvPr id="4" name="Footer Placeholder 3"/>
          <p:cNvSpPr>
            <a:spLocks noGrp="1"/>
          </p:cNvSpPr>
          <p:nvPr>
            <p:ph type="ftr" sz="quarter" idx="11"/>
          </p:nvPr>
        </p:nvSpPr>
        <p:spPr>
          <a:xfrm>
            <a:off x="304800" y="6410848"/>
            <a:ext cx="8587680" cy="365760"/>
          </a:xfrm>
        </p:spPr>
        <p:txBody>
          <a:bodyPr/>
          <a:lstStyle/>
          <a:p>
            <a:pPr algn="ctr"/>
            <a:r>
              <a:rPr lang="en-GB" dirty="0"/>
              <a:t>EAI : Current 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print">
            <a:alphaModFix amt="40000"/>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Outline</a:t>
            </a:r>
          </a:p>
        </p:txBody>
      </p:sp>
      <p:sp>
        <p:nvSpPr>
          <p:cNvPr id="3" name="Content Placeholder 2"/>
          <p:cNvSpPr>
            <a:spLocks noGrp="1"/>
          </p:cNvSpPr>
          <p:nvPr>
            <p:ph sz="quarter" idx="1"/>
          </p:nvPr>
        </p:nvSpPr>
        <p:spPr/>
        <p:txBody>
          <a:bodyPr>
            <a:normAutofit/>
          </a:bodyPr>
          <a:lstStyle/>
          <a:p>
            <a:pPr>
              <a:buNone/>
            </a:pPr>
            <a:endParaRPr lang="en-GB" dirty="0"/>
          </a:p>
          <a:p>
            <a:pPr>
              <a:buNone/>
            </a:pPr>
            <a:endParaRPr lang="en-GB" dirty="0"/>
          </a:p>
          <a:p>
            <a:pPr>
              <a:lnSpc>
                <a:spcPct val="150000"/>
              </a:lnSpc>
            </a:pPr>
            <a:r>
              <a:rPr lang="en-GB" sz="3200" dirty="0">
                <a:solidFill>
                  <a:schemeClr val="tx2"/>
                </a:solidFill>
              </a:rPr>
              <a:t>Background information</a:t>
            </a:r>
          </a:p>
          <a:p>
            <a:pPr>
              <a:lnSpc>
                <a:spcPct val="150000"/>
              </a:lnSpc>
            </a:pPr>
            <a:r>
              <a:rPr lang="en-GB" sz="3200" dirty="0">
                <a:solidFill>
                  <a:schemeClr val="tx2"/>
                </a:solidFill>
              </a:rPr>
              <a:t>What we’re doing now</a:t>
            </a:r>
          </a:p>
          <a:p>
            <a:pPr>
              <a:lnSpc>
                <a:spcPct val="150000"/>
              </a:lnSpc>
            </a:pPr>
            <a:r>
              <a:rPr lang="en-GB" sz="3200" dirty="0">
                <a:solidFill>
                  <a:schemeClr val="tx2"/>
                </a:solidFill>
              </a:rPr>
              <a:t>The future</a:t>
            </a:r>
          </a:p>
          <a:p>
            <a:pPr>
              <a:buNone/>
            </a:pPr>
            <a:endParaRPr lang="en-GB" dirty="0">
              <a:solidFill>
                <a:schemeClr val="tx2"/>
              </a:solidFill>
            </a:endParaRPr>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 Current 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EAI Funding</a:t>
            </a:r>
          </a:p>
        </p:txBody>
      </p:sp>
      <p:sp>
        <p:nvSpPr>
          <p:cNvPr id="3" name="Footer Placeholder 2"/>
          <p:cNvSpPr>
            <a:spLocks noGrp="1"/>
          </p:cNvSpPr>
          <p:nvPr>
            <p:ph type="ftr" sz="quarter" idx="11"/>
          </p:nvPr>
        </p:nvSpPr>
        <p:spPr>
          <a:xfrm>
            <a:off x="2699792" y="6381329"/>
            <a:ext cx="3581400" cy="323272"/>
          </a:xfrm>
        </p:spPr>
        <p:txBody>
          <a:bodyPr/>
          <a:lstStyle/>
          <a:p>
            <a:pPr algn="ctr"/>
            <a:r>
              <a:rPr lang="en-GB" dirty="0"/>
              <a:t>EAI : Current work</a:t>
            </a:r>
          </a:p>
        </p:txBody>
      </p:sp>
      <p:sp>
        <p:nvSpPr>
          <p:cNvPr id="6" name="Content Placeholder 5"/>
          <p:cNvSpPr>
            <a:spLocks noGrp="1"/>
          </p:cNvSpPr>
          <p:nvPr>
            <p:ph sz="quarter" idx="1"/>
          </p:nvPr>
        </p:nvSpPr>
        <p:spPr/>
        <p:txBody>
          <a:bodyPr>
            <a:normAutofit/>
          </a:bodyPr>
          <a:lstStyle/>
          <a:p>
            <a:endParaRPr lang="en-GB" dirty="0">
              <a:solidFill>
                <a:schemeClr val="tx2"/>
              </a:solidFill>
            </a:endParaRPr>
          </a:p>
          <a:p>
            <a:r>
              <a:rPr lang="en-GB" sz="3000" dirty="0"/>
              <a:t>Membership fees</a:t>
            </a:r>
          </a:p>
          <a:p>
            <a:pPr>
              <a:buNone/>
            </a:pPr>
            <a:endParaRPr lang="en-GB" sz="2400" dirty="0"/>
          </a:p>
          <a:p>
            <a:r>
              <a:rPr lang="en-GB" sz="3000" dirty="0"/>
              <a:t>Grants from statutory agencies (SNH, NRW, NE)</a:t>
            </a:r>
          </a:p>
          <a:p>
            <a:pPr>
              <a:buNone/>
            </a:pPr>
            <a:endParaRPr lang="en-GB" sz="2400" dirty="0"/>
          </a:p>
          <a:p>
            <a:r>
              <a:rPr lang="en-GB" sz="3000" dirty="0"/>
              <a:t>Projects (Erasmus+)</a:t>
            </a:r>
          </a:p>
          <a:p>
            <a:endParaRPr lang="en-GB" sz="2400" dirty="0"/>
          </a:p>
          <a:p>
            <a:r>
              <a:rPr lang="en-GB" sz="3000" dirty="0"/>
              <a:t>Sponsorship</a:t>
            </a:r>
          </a:p>
          <a:p>
            <a:endParaRPr lang="en-GB" dirty="0">
              <a:solidFill>
                <a:schemeClr val="tx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What is EAI?</a:t>
            </a:r>
          </a:p>
        </p:txBody>
      </p:sp>
      <p:sp>
        <p:nvSpPr>
          <p:cNvPr id="3" name="Content Placeholder 2"/>
          <p:cNvSpPr>
            <a:spLocks noGrp="1"/>
          </p:cNvSpPr>
          <p:nvPr>
            <p:ph sz="quarter" idx="1"/>
          </p:nvPr>
        </p:nvSpPr>
        <p:spPr>
          <a:xfrm>
            <a:off x="301752" y="1527048"/>
            <a:ext cx="8503920" cy="4710264"/>
          </a:xfrm>
        </p:spPr>
        <p:txBody>
          <a:bodyPr>
            <a:normAutofit fontScale="92500" lnSpcReduction="20000"/>
          </a:bodyPr>
          <a:lstStyle/>
          <a:p>
            <a:endParaRPr lang="en-GB" dirty="0">
              <a:solidFill>
                <a:schemeClr val="tx2"/>
              </a:solidFill>
            </a:endParaRPr>
          </a:p>
          <a:p>
            <a:pPr marL="0" indent="0" algn="ctr">
              <a:buNone/>
            </a:pPr>
            <a:r>
              <a:rPr lang="en-GB" b="1" dirty="0"/>
              <a:t>Section of the EUROPARC Federation</a:t>
            </a:r>
          </a:p>
          <a:p>
            <a:pPr>
              <a:buNone/>
            </a:pPr>
            <a:endParaRPr lang="en-GB" dirty="0">
              <a:solidFill>
                <a:schemeClr val="tx2"/>
              </a:solidFill>
            </a:endParaRPr>
          </a:p>
          <a:p>
            <a:pPr>
              <a:lnSpc>
                <a:spcPct val="150000"/>
              </a:lnSpc>
            </a:pPr>
            <a:r>
              <a:rPr lang="en-GB" dirty="0"/>
              <a:t>Promote good practice and contribute to the effectiveness of protected area management </a:t>
            </a:r>
          </a:p>
          <a:p>
            <a:pPr>
              <a:lnSpc>
                <a:spcPct val="150000"/>
              </a:lnSpc>
            </a:pPr>
            <a:r>
              <a:rPr lang="en-GB" dirty="0"/>
              <a:t>Organise training and the sharing of good practice in protected area management</a:t>
            </a:r>
          </a:p>
          <a:p>
            <a:pPr>
              <a:lnSpc>
                <a:spcPct val="150000"/>
              </a:lnSpc>
            </a:pPr>
            <a:r>
              <a:rPr lang="en-GB" dirty="0"/>
              <a:t>Raise the profile and value of protected areas </a:t>
            </a:r>
          </a:p>
          <a:p>
            <a:pPr>
              <a:lnSpc>
                <a:spcPct val="150000"/>
              </a:lnSpc>
            </a:pPr>
            <a:r>
              <a:rPr lang="en-GB" dirty="0"/>
              <a:t>Become a resilient organisation</a:t>
            </a:r>
            <a:endParaRPr lang="en-GB" sz="2800" dirty="0">
              <a:solidFill>
                <a:schemeClr val="tx2"/>
              </a:solidFill>
            </a:endParaRPr>
          </a:p>
          <a:p>
            <a:endParaRPr lang="en-GB" dirty="0">
              <a:solidFill>
                <a:schemeClr val="tx2"/>
              </a:solidFill>
            </a:endParaRPr>
          </a:p>
          <a:p>
            <a:pPr>
              <a:buNone/>
            </a:pPr>
            <a:endParaRPr lang="en-GB" dirty="0">
              <a:solidFill>
                <a:schemeClr val="tx2"/>
              </a:solidFill>
            </a:endParaRPr>
          </a:p>
        </p:txBody>
      </p:sp>
      <p:sp>
        <p:nvSpPr>
          <p:cNvPr id="4" name="Footer Placeholder 3"/>
          <p:cNvSpPr>
            <a:spLocks noGrp="1"/>
          </p:cNvSpPr>
          <p:nvPr>
            <p:ph type="ftr" sz="quarter" idx="11"/>
          </p:nvPr>
        </p:nvSpPr>
        <p:spPr>
          <a:xfrm>
            <a:off x="304800" y="6410848"/>
            <a:ext cx="8587680" cy="365760"/>
          </a:xfrm>
        </p:spPr>
        <p:txBody>
          <a:bodyPr/>
          <a:lstStyle/>
          <a:p>
            <a:pPr algn="ctr"/>
            <a:r>
              <a:rPr lang="en-GB" dirty="0"/>
              <a:t>EAI : Current work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22000" r="-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How we work</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1400" dirty="0">
              <a:solidFill>
                <a:schemeClr val="tx2"/>
              </a:solidFill>
            </a:endParaRPr>
          </a:p>
          <a:p>
            <a:pPr>
              <a:buNone/>
            </a:pPr>
            <a:endParaRPr lang="en-GB" sz="1400" dirty="0">
              <a:solidFill>
                <a:schemeClr val="tx2"/>
              </a:solidFill>
            </a:endParaRPr>
          </a:p>
          <a:p>
            <a:pPr eaLnBrk="0" hangingPunct="0">
              <a:lnSpc>
                <a:spcPct val="150000"/>
              </a:lnSpc>
              <a:defRPr/>
            </a:pPr>
            <a:r>
              <a:rPr lang="de-DE" sz="2800" dirty="0">
                <a:ea typeface="ＭＳ Ｐゴシック" charset="-128"/>
              </a:rPr>
              <a:t>Sharing experience and expertise</a:t>
            </a:r>
          </a:p>
          <a:p>
            <a:pPr eaLnBrk="0" hangingPunct="0">
              <a:lnSpc>
                <a:spcPct val="150000"/>
              </a:lnSpc>
              <a:defRPr/>
            </a:pPr>
            <a:r>
              <a:rPr lang="de-DE" sz="2800" dirty="0">
                <a:ea typeface="ＭＳ Ｐゴシック" charset="-128"/>
              </a:rPr>
              <a:t>Thought leadership</a:t>
            </a:r>
          </a:p>
          <a:p>
            <a:pPr eaLnBrk="0" hangingPunct="0">
              <a:lnSpc>
                <a:spcPct val="150000"/>
              </a:lnSpc>
              <a:defRPr/>
            </a:pPr>
            <a:r>
              <a:rPr lang="de-DE" sz="2800" dirty="0">
                <a:ea typeface="ＭＳ Ｐゴシック" charset="-128"/>
              </a:rPr>
              <a:t>Thematic (net)working groups</a:t>
            </a:r>
          </a:p>
          <a:p>
            <a:pPr eaLnBrk="0" hangingPunct="0">
              <a:lnSpc>
                <a:spcPct val="150000"/>
              </a:lnSpc>
              <a:defRPr/>
            </a:pPr>
            <a:r>
              <a:rPr lang="de-DE" sz="2800" dirty="0">
                <a:ea typeface="ＭＳ Ｐゴシック" charset="-128"/>
              </a:rPr>
              <a:t>Training opportunities / seminars</a:t>
            </a:r>
            <a:endParaRPr lang="de-DE" sz="2800" i="1" dirty="0">
              <a:ea typeface="ＭＳ Ｐゴシック" charset="-128"/>
            </a:endParaRPr>
          </a:p>
          <a:p>
            <a:pPr eaLnBrk="0" hangingPunct="0">
              <a:lnSpc>
                <a:spcPct val="150000"/>
              </a:lnSpc>
              <a:defRPr/>
            </a:pPr>
            <a:r>
              <a:rPr lang="de-DE" sz="2800" dirty="0">
                <a:ea typeface="ＭＳ Ｐゴシック" charset="-128"/>
              </a:rPr>
              <a:t>Communication</a:t>
            </a: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blipFill dpi="0" rotWithShape="1">
          <a:blip r:embed="rId3" cstate="print">
            <a:alphaModFix amt="40000"/>
            <a:lum/>
          </a:blip>
          <a:srcRect/>
          <a:stretch>
            <a:fillRect l="-31000" r="-3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1"/>
                </a:solidFill>
              </a:rPr>
              <a:t>Past areas of work</a:t>
            </a:r>
          </a:p>
        </p:txBody>
      </p:sp>
      <p:sp>
        <p:nvSpPr>
          <p:cNvPr id="3" name="Content Placeholder 2"/>
          <p:cNvSpPr>
            <a:spLocks noGrp="1"/>
          </p:cNvSpPr>
          <p:nvPr>
            <p:ph sz="quarter" idx="1"/>
          </p:nvPr>
        </p:nvSpPr>
        <p:spPr>
          <a:xfrm>
            <a:off x="301752" y="1527048"/>
            <a:ext cx="8503920" cy="4710264"/>
          </a:xfrm>
        </p:spPr>
        <p:txBody>
          <a:bodyPr>
            <a:normAutofit/>
          </a:bodyPr>
          <a:lstStyle/>
          <a:p>
            <a:pPr>
              <a:buNone/>
            </a:pPr>
            <a:endParaRPr lang="en-GB" sz="1400" dirty="0">
              <a:solidFill>
                <a:schemeClr val="tx2"/>
              </a:solidFill>
            </a:endParaRPr>
          </a:p>
          <a:p>
            <a:pPr>
              <a:buNone/>
            </a:pPr>
            <a:endParaRPr lang="en-GB" sz="1400" dirty="0">
              <a:solidFill>
                <a:schemeClr val="tx2"/>
              </a:solidFill>
            </a:endParaRPr>
          </a:p>
          <a:p>
            <a:pPr eaLnBrk="0" hangingPunct="0">
              <a:lnSpc>
                <a:spcPct val="150000"/>
              </a:lnSpc>
              <a:defRPr/>
            </a:pPr>
            <a:r>
              <a:rPr lang="de-DE" sz="2800" dirty="0">
                <a:solidFill>
                  <a:schemeClr val="tx2"/>
                </a:solidFill>
                <a:ea typeface="ＭＳ Ｐゴシック" charset="-128"/>
              </a:rPr>
              <a:t>Sustainable tourism / rural economy</a:t>
            </a:r>
          </a:p>
          <a:p>
            <a:pPr eaLnBrk="0" hangingPunct="0">
              <a:lnSpc>
                <a:spcPct val="150000"/>
              </a:lnSpc>
              <a:defRPr/>
            </a:pPr>
            <a:r>
              <a:rPr lang="de-DE" sz="2800" dirty="0">
                <a:solidFill>
                  <a:schemeClr val="tx2"/>
                </a:solidFill>
                <a:ea typeface="ＭＳ Ｐゴシック" charset="-128"/>
              </a:rPr>
              <a:t>Coastal conservation and marine planning</a:t>
            </a:r>
          </a:p>
          <a:p>
            <a:pPr eaLnBrk="0" hangingPunct="0">
              <a:lnSpc>
                <a:spcPct val="150000"/>
              </a:lnSpc>
              <a:defRPr/>
            </a:pPr>
            <a:r>
              <a:rPr lang="de-DE" sz="2800" dirty="0">
                <a:solidFill>
                  <a:schemeClr val="tx2"/>
                </a:solidFill>
                <a:ea typeface="ＭＳ Ｐゴシック" charset="-128"/>
              </a:rPr>
              <a:t>Volunteer management</a:t>
            </a:r>
          </a:p>
          <a:p>
            <a:pPr eaLnBrk="0" hangingPunct="0">
              <a:lnSpc>
                <a:spcPct val="150000"/>
              </a:lnSpc>
              <a:defRPr/>
            </a:pPr>
            <a:r>
              <a:rPr lang="de-DE" sz="2800" dirty="0">
                <a:solidFill>
                  <a:schemeClr val="tx2"/>
                </a:solidFill>
                <a:ea typeface="ＭＳ Ｐゴシック" charset="-128"/>
              </a:rPr>
              <a:t>Young rangers</a:t>
            </a:r>
            <a:endParaRPr lang="de-DE" sz="2800" i="1" dirty="0">
              <a:solidFill>
                <a:schemeClr val="tx2"/>
              </a:solidFill>
              <a:ea typeface="ＭＳ Ｐゴシック" charset="-128"/>
            </a:endParaRPr>
          </a:p>
          <a:p>
            <a:pPr eaLnBrk="0" hangingPunct="0">
              <a:lnSpc>
                <a:spcPct val="150000"/>
              </a:lnSpc>
              <a:defRPr/>
            </a:pPr>
            <a:r>
              <a:rPr lang="de-DE" sz="2800" dirty="0">
                <a:solidFill>
                  <a:schemeClr val="tx2"/>
                </a:solidFill>
                <a:ea typeface="ＭＳ Ｐゴシック" charset="-128"/>
              </a:rPr>
              <a:t>Health and well-being</a:t>
            </a:r>
          </a:p>
          <a:p>
            <a:pPr eaLnBrk="0" hangingPunct="0">
              <a:buNone/>
              <a:defRPr/>
            </a:pPr>
            <a:endParaRPr lang="de-DE" sz="2800" dirty="0">
              <a:solidFill>
                <a:schemeClr val="tx2"/>
              </a:solidFill>
              <a:ea typeface="ＭＳ Ｐゴシック" charset="-128"/>
            </a:endParaRPr>
          </a:p>
          <a:p>
            <a:pPr eaLnBrk="0" hangingPunct="0">
              <a:buNone/>
              <a:defRPr/>
            </a:pPr>
            <a:endParaRPr lang="de-DE" sz="2800" dirty="0">
              <a:solidFill>
                <a:schemeClr val="tx2"/>
              </a:solidFill>
              <a:ea typeface="ＭＳ Ｐゴシック" charset="-128"/>
            </a:endParaRPr>
          </a:p>
          <a:p>
            <a:pPr eaLnBrk="0" hangingPunct="0">
              <a:defRPr/>
            </a:pPr>
            <a:endParaRPr lang="de-DE" sz="2800" dirty="0">
              <a:solidFill>
                <a:schemeClr val="tx2"/>
              </a:solidFill>
              <a:ea typeface="ＭＳ Ｐゴシック" charset="-128"/>
            </a:endParaRPr>
          </a:p>
          <a:p>
            <a:pPr>
              <a:buNone/>
            </a:pPr>
            <a:endParaRPr lang="en-GB" sz="1400" dirty="0">
              <a:solidFill>
                <a:schemeClr val="tx2"/>
              </a:solidFill>
            </a:endParaRPr>
          </a:p>
          <a:p>
            <a:pPr>
              <a:buNone/>
            </a:pPr>
            <a:endParaRPr lang="en-GB" dirty="0">
              <a:solidFill>
                <a:schemeClr val="tx2"/>
              </a:solidFill>
            </a:endParaRPr>
          </a:p>
          <a:p>
            <a:endParaRPr lang="en-GB" dirty="0"/>
          </a:p>
        </p:txBody>
      </p:sp>
      <p:sp>
        <p:nvSpPr>
          <p:cNvPr id="4" name="Footer Placeholder 3"/>
          <p:cNvSpPr>
            <a:spLocks noGrp="1"/>
          </p:cNvSpPr>
          <p:nvPr>
            <p:ph type="ftr" sz="quarter" idx="11"/>
          </p:nvPr>
        </p:nvSpPr>
        <p:spPr>
          <a:xfrm>
            <a:off x="304800" y="6410848"/>
            <a:ext cx="8659688" cy="365760"/>
          </a:xfrm>
        </p:spPr>
        <p:txBody>
          <a:bodyPr/>
          <a:lstStyle/>
          <a:p>
            <a:pPr algn="ctr"/>
            <a:r>
              <a:rPr lang="en-GB" dirty="0"/>
              <a:t>EAI: Current work</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60</TotalTime>
  <Words>939</Words>
  <Application>Microsoft Office PowerPoint</Application>
  <PresentationFormat>On-screen Show (4:3)</PresentationFormat>
  <Paragraphs>275</Paragraphs>
  <Slides>23</Slides>
  <Notes>20</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ＭＳ Ｐゴシック</vt:lpstr>
      <vt:lpstr>Arial</vt:lpstr>
      <vt:lpstr>Calibri</vt:lpstr>
      <vt:lpstr>Georgia</vt:lpstr>
      <vt:lpstr>Wingdings</vt:lpstr>
      <vt:lpstr>Wingdings 2</vt:lpstr>
      <vt:lpstr>Civic</vt:lpstr>
      <vt:lpstr>EUROPARC Atlantic Isles Current work</vt:lpstr>
      <vt:lpstr>EAI Governance</vt:lpstr>
      <vt:lpstr>EAI membership</vt:lpstr>
      <vt:lpstr>Multi-Country EAI</vt:lpstr>
      <vt:lpstr>Outline</vt:lpstr>
      <vt:lpstr>EAI Funding</vt:lpstr>
      <vt:lpstr>What is EAI?</vt:lpstr>
      <vt:lpstr>How we work</vt:lpstr>
      <vt:lpstr>Past areas of work</vt:lpstr>
      <vt:lpstr>         Partnership with Agencies</vt:lpstr>
      <vt:lpstr>Coastal &amp; Marine</vt:lpstr>
      <vt:lpstr>PAVEL</vt:lpstr>
      <vt:lpstr>Webinar Programme</vt:lpstr>
      <vt:lpstr>Best practice</vt:lpstr>
      <vt:lpstr>E-News</vt:lpstr>
      <vt:lpstr>Twitter</vt:lpstr>
      <vt:lpstr>europarc-ai.org</vt:lpstr>
      <vt:lpstr>The Federation</vt:lpstr>
      <vt:lpstr>Our development</vt:lpstr>
      <vt:lpstr>PowerPoint Presentation</vt:lpstr>
      <vt:lpstr>Further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EAI: An Overview</dc:title>
  <dc:creator>Windows User</dc:creator>
  <cp:lastModifiedBy>Anita Prosser</cp:lastModifiedBy>
  <cp:revision>322</cp:revision>
  <dcterms:created xsi:type="dcterms:W3CDTF">2011-03-01T12:12:19Z</dcterms:created>
  <dcterms:modified xsi:type="dcterms:W3CDTF">2017-08-16T11:27:07Z</dcterms:modified>
</cp:coreProperties>
</file>