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0" autoAdjust="0"/>
    <p:restoredTop sz="88662" autoAdjust="0"/>
  </p:normalViewPr>
  <p:slideViewPr>
    <p:cSldViewPr>
      <p:cViewPr varScale="1">
        <p:scale>
          <a:sx n="57" d="100"/>
          <a:sy n="57" d="100"/>
        </p:scale>
        <p:origin x="-1542" y="-90"/>
      </p:cViewPr>
      <p:guideLst>
        <p:guide orient="horz" pos="4319"/>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uliusarnegger:julius:Uni%20W&#252;rzburg:2011:Vortr&#228;ge:Oxford:Abbildungen:affinity_bayer_wal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21"/>
  <c:chart>
    <c:plotArea>
      <c:layout/>
      <c:pieChart>
        <c:varyColors val="1"/>
        <c:ser>
          <c:idx val="0"/>
          <c:order val="0"/>
          <c:dPt>
            <c:idx val="0"/>
            <c:spPr>
              <a:solidFill>
                <a:schemeClr val="accent3"/>
              </a:solidFill>
            </c:spPr>
          </c:dPt>
          <c:dPt>
            <c:idx val="1"/>
            <c:spPr>
              <a:solidFill>
                <a:schemeClr val="accent2">
                  <a:lumMod val="75000"/>
                </a:schemeClr>
              </a:solidFill>
            </c:spPr>
          </c:dPt>
          <c:dLbls>
            <c:dLbl>
              <c:idx val="0"/>
              <c:layout>
                <c:manualLayout>
                  <c:x val="-2.8574318133078608E-2"/>
                  <c:y val="-0.16550014581510608"/>
                </c:manualLayout>
              </c:layout>
              <c:showPercent val="1"/>
            </c:dLbl>
            <c:dLbl>
              <c:idx val="1"/>
              <c:layout>
                <c:manualLayout>
                  <c:x val="2.9083403193418202E-2"/>
                  <c:y val="0.16735236220472402"/>
                </c:manualLayout>
              </c:layout>
              <c:showPercent val="1"/>
            </c:dLbl>
            <c:showPercent val="1"/>
          </c:dLbls>
          <c:cat>
            <c:strRef>
              <c:f>Blatt1!$A$1:$B$1</c:f>
              <c:strCache>
                <c:ptCount val="2"/>
                <c:pt idx="0">
                  <c:v>High national park affinity</c:v>
                </c:pt>
                <c:pt idx="1">
                  <c:v>Other visitors</c:v>
                </c:pt>
              </c:strCache>
            </c:strRef>
          </c:cat>
          <c:val>
            <c:numRef>
              <c:f>Blatt1!$A$2:$B$2</c:f>
              <c:numCache>
                <c:formatCode>0.0%</c:formatCode>
                <c:ptCount val="2"/>
                <c:pt idx="0">
                  <c:v>0.45800000000000002</c:v>
                </c:pt>
                <c:pt idx="1">
                  <c:v>0.54200000000000004</c:v>
                </c:pt>
              </c:numCache>
            </c:numRef>
          </c:val>
        </c:ser>
        <c:dLbls>
          <c:showPercent val="1"/>
        </c:dLbls>
        <c:firstSliceAng val="0"/>
      </c:pieChart>
    </c:plotArea>
    <c:legend>
      <c:legendPos val="b"/>
      <c:layout/>
    </c:legend>
    <c:plotVisOnly val="1"/>
    <c:dispBlanksAs val="zero"/>
  </c:chart>
  <c:txPr>
    <a:bodyPr/>
    <a:lstStyle/>
    <a:p>
      <a:pPr>
        <a:defRPr sz="1200" b="1"/>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C7E495-0910-0C4F-B4B1-5A8ECFE1320B}" type="datetimeFigureOut">
              <a:rPr lang="de-DE" smtClean="0"/>
              <a:pPr/>
              <a:t>01.03.2011</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5F2323-BBCE-C245-92AE-A16B5EC811F1}" type="slidenum">
              <a:rPr lang="de-DE" smtClean="0"/>
              <a:pPr/>
              <a:t>‹#›</a:t>
            </a:fld>
            <a:endParaRPr lang="de-DE" dirty="0"/>
          </a:p>
        </p:txBody>
      </p:sp>
    </p:spTree>
    <p:extLst>
      <p:ext uri="{BB962C8B-B14F-4D97-AF65-F5344CB8AC3E}">
        <p14:creationId xmlns="" xmlns:p14="http://schemas.microsoft.com/office/powerpoint/2010/main" val="2783393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5134F-5209-48FA-B32D-B688130389A0}" type="datetimeFigureOut">
              <a:rPr lang="de-DE" smtClean="0"/>
              <a:pPr/>
              <a:t>01.03.2011</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42D56-41A5-4E82-94D1-2C2689763D08}" type="slidenum">
              <a:rPr lang="de-DE" smtClean="0"/>
              <a:pPr/>
              <a:t>‹#›</a:t>
            </a:fld>
            <a:endParaRPr lang="de-DE" dirty="0"/>
          </a:p>
        </p:txBody>
      </p:sp>
    </p:spTree>
    <p:extLst>
      <p:ext uri="{BB962C8B-B14F-4D97-AF65-F5344CB8AC3E}">
        <p14:creationId xmlns="" xmlns:p14="http://schemas.microsoft.com/office/powerpoint/2010/main" val="137767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342D56-41A5-4E82-94D1-2C2689763D08}"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Altogether eight steps are necessary to calculate the economic impact in terms of income equivalents with the findings of the different surveys: By multiplication of the visitor number and the average daily expenditures (differentiated by the varied target groups) the gross turnover of all park visitors can be calculated. Afterwards these total revenues are analysed by the different profiting sectors with their special VAT and value added rates. Thus it is possible to identify the importance of different visitor groups for a national park. The next step is to estimate the net turnover by subtraction of the VAT from the gross turnover. The direct income of the region (i.e. wages, salaries and profits) derives from the multiplication of the net turnover and the respective value added rates. The indirect effects on income of preliminary businesses have also been calculated in a separate step. The sum of the direct and indirect income effects is the added value within a region and measures the total impact on regional income. At last to get the income equivalents the total income effects have to be divided by the average regional social income per person. This results in an indicator describing the hypothetical number of individuals who could live on the basis of the income created by tourism in a national park.</a:t>
            </a:r>
            <a:r>
              <a:rPr lang="de-DE" dirty="0" smtClean="0">
                <a:effectLst/>
              </a:rPr>
              <a:t> </a:t>
            </a:r>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10</a:t>
            </a:fld>
            <a:endParaRPr lang="de-DE" dirty="0"/>
          </a:p>
        </p:txBody>
      </p:sp>
    </p:spTree>
    <p:extLst>
      <p:ext uri="{BB962C8B-B14F-4D97-AF65-F5344CB8AC3E}">
        <p14:creationId xmlns="" xmlns:p14="http://schemas.microsoft.com/office/powerpoint/2010/main" val="279803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Data for the remaining variables were collected through on-site visitor surveys in the six national parks in 2004 and 2007. In total 78 064 face-to-face interviews were conducted of which 67 586 were short interviews in which only the duration of the stay, visitor type (day-tripper vs. overnight visitor) and the type of accommodation as the most important determinants of tourist expenditure (</a:t>
            </a:r>
            <a:r>
              <a:rPr lang="en-GB" sz="1200" kern="1200" dirty="0" err="1" smtClean="0">
                <a:solidFill>
                  <a:schemeClr val="tx1"/>
                </a:solidFill>
                <a:effectLst/>
                <a:latin typeface="+mn-lt"/>
                <a:ea typeface="+mn-ea"/>
                <a:cs typeface="+mn-cs"/>
              </a:rPr>
              <a:t>Kastenholz</a:t>
            </a:r>
            <a:r>
              <a:rPr lang="en-GB" sz="1200" kern="1200" dirty="0" smtClean="0">
                <a:solidFill>
                  <a:schemeClr val="tx1"/>
                </a:solidFill>
                <a:effectLst/>
                <a:latin typeface="+mn-lt"/>
                <a:ea typeface="+mn-ea"/>
                <a:cs typeface="+mn-cs"/>
              </a:rPr>
              <a:t> 2005: 563f.; </a:t>
            </a:r>
            <a:r>
              <a:rPr lang="en-GB" sz="1200" kern="1200" dirty="0" err="1" smtClean="0">
                <a:solidFill>
                  <a:schemeClr val="tx1"/>
                </a:solidFill>
                <a:effectLst/>
                <a:latin typeface="+mn-lt"/>
                <a:ea typeface="+mn-ea"/>
                <a:cs typeface="+mn-cs"/>
              </a:rPr>
              <a:t>Fredman</a:t>
            </a:r>
            <a:r>
              <a:rPr lang="en-GB" sz="1200" kern="1200" dirty="0" smtClean="0">
                <a:solidFill>
                  <a:schemeClr val="tx1"/>
                </a:solidFill>
                <a:effectLst/>
                <a:latin typeface="+mn-lt"/>
                <a:ea typeface="+mn-ea"/>
                <a:cs typeface="+mn-cs"/>
              </a:rPr>
              <a:t> 2008: 305f.) were recorded. The remaining 10 478 long interviews focused on the structure and size of tourist expenditure by economic sectors and the affinity to the national park. The share of visitors with high national park affinity was defined according to the following decision tree. As you can see for the example of the Bavarian Forest, the share of the core group of tourists with a high national park affinity is about 46 % of all tourists.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Census points were selected in cooperation with national park management to coincide with the main access points to the national parks so as to record park visitation. In every national park, 20 census days were chosen to reflect variations in visitation by season, day of the week and weather conditions in order to obtain representative visitation data for the whole year.</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11</a:t>
            </a:fld>
            <a:endParaRPr lang="de-DE" dirty="0"/>
          </a:p>
        </p:txBody>
      </p:sp>
    </p:spTree>
    <p:extLst>
      <p:ext uri="{BB962C8B-B14F-4D97-AF65-F5344CB8AC3E}">
        <p14:creationId xmlns="" xmlns:p14="http://schemas.microsoft.com/office/powerpoint/2010/main" val="228774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With a total of more than 20 million visitor days in 2007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received almost 10 times more visits than the rest of the sample combined and more than 30 times more than </a:t>
            </a:r>
            <a:r>
              <a:rPr lang="en-GB" sz="1200" i="1" kern="1200" dirty="0" err="1" smtClean="0">
                <a:solidFill>
                  <a:schemeClr val="tx1"/>
                </a:solidFill>
                <a:effectLst/>
                <a:latin typeface="+mn-lt"/>
                <a:ea typeface="+mn-ea"/>
                <a:cs typeface="+mn-cs"/>
              </a:rPr>
              <a:t>Bayerischer</a:t>
            </a:r>
            <a:r>
              <a:rPr lang="en-GB" sz="1200" i="1" kern="1200" dirty="0" smtClean="0">
                <a:solidFill>
                  <a:schemeClr val="tx1"/>
                </a:solidFill>
                <a:effectLst/>
                <a:latin typeface="+mn-lt"/>
                <a:ea typeface="+mn-ea"/>
                <a:cs typeface="+mn-cs"/>
              </a:rPr>
              <a:t> Wald </a:t>
            </a:r>
            <a:r>
              <a:rPr lang="en-GB" sz="1200" kern="1200" dirty="0" smtClean="0">
                <a:solidFill>
                  <a:schemeClr val="tx1"/>
                </a:solidFill>
                <a:effectLst/>
                <a:latin typeface="+mn-lt"/>
                <a:ea typeface="+mn-ea"/>
                <a:cs typeface="+mn-cs"/>
              </a:rPr>
              <a:t>as the immediate runner-up (Figure 2). National park affinity, however, was lowest in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kern="1200" dirty="0" smtClean="0">
                <a:solidFill>
                  <a:schemeClr val="tx1"/>
                </a:solidFill>
                <a:effectLst/>
                <a:latin typeface="+mn-lt"/>
                <a:ea typeface="+mn-ea"/>
                <a:cs typeface="+mn-cs"/>
              </a:rPr>
              <a:t>, reaching only 10.9%, whereas </a:t>
            </a:r>
            <a:r>
              <a:rPr lang="en-GB" sz="1200" i="1" kern="1200" dirty="0" err="1" smtClean="0">
                <a:solidFill>
                  <a:schemeClr val="tx1"/>
                </a:solidFill>
                <a:effectLst/>
                <a:latin typeface="+mn-lt"/>
                <a:ea typeface="+mn-ea"/>
                <a:cs typeface="+mn-cs"/>
              </a:rPr>
              <a:t>Bayerischer</a:t>
            </a:r>
            <a:r>
              <a:rPr lang="en-GB" sz="1200" i="1" kern="1200" dirty="0" smtClean="0">
                <a:solidFill>
                  <a:schemeClr val="tx1"/>
                </a:solidFill>
                <a:effectLst/>
                <a:latin typeface="+mn-lt"/>
                <a:ea typeface="+mn-ea"/>
                <a:cs typeface="+mn-cs"/>
              </a:rPr>
              <a:t> Wald</a:t>
            </a:r>
            <a:r>
              <a:rPr lang="en-GB" sz="1200" kern="1200" dirty="0" smtClean="0">
                <a:solidFill>
                  <a:schemeClr val="tx1"/>
                </a:solidFill>
                <a:effectLst/>
                <a:latin typeface="+mn-lt"/>
                <a:ea typeface="+mn-ea"/>
                <a:cs typeface="+mn-cs"/>
              </a:rPr>
              <a:t> at 45.8% was at the high end of the scale, closely followed by </a:t>
            </a:r>
            <a:r>
              <a:rPr lang="en-GB" sz="1200" i="1" kern="1200" dirty="0" err="1" smtClean="0">
                <a:solidFill>
                  <a:schemeClr val="tx1"/>
                </a:solidFill>
                <a:effectLst/>
                <a:latin typeface="+mn-lt"/>
                <a:ea typeface="+mn-ea"/>
                <a:cs typeface="+mn-cs"/>
              </a:rPr>
              <a:t>Müritz</a:t>
            </a:r>
            <a:r>
              <a:rPr lang="en-GB" sz="1200" kern="1200" dirty="0" smtClean="0">
                <a:solidFill>
                  <a:schemeClr val="tx1"/>
                </a:solidFill>
                <a:effectLst/>
                <a:latin typeface="+mn-lt"/>
                <a:ea typeface="+mn-ea"/>
                <a:cs typeface="+mn-cs"/>
              </a:rPr>
              <a:t> (43.7%) and </a:t>
            </a:r>
            <a:r>
              <a:rPr lang="en-GB" sz="1200" i="1" kern="1200" dirty="0" err="1" smtClean="0">
                <a:solidFill>
                  <a:schemeClr val="tx1"/>
                </a:solidFill>
                <a:effectLst/>
                <a:latin typeface="+mn-lt"/>
                <a:ea typeface="+mn-ea"/>
                <a:cs typeface="+mn-cs"/>
              </a:rPr>
              <a:t>Hainich</a:t>
            </a:r>
            <a:r>
              <a:rPr lang="en-GB" sz="1200" kern="1200" dirty="0" smtClean="0">
                <a:solidFill>
                  <a:schemeClr val="tx1"/>
                </a:solidFill>
                <a:effectLst/>
                <a:latin typeface="+mn-lt"/>
                <a:ea typeface="+mn-ea"/>
                <a:cs typeface="+mn-cs"/>
              </a:rPr>
              <a:t> (40.7%).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more than 900 visitor days per hectare and year, visitor density is also considerably higher in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than in any of the other reserves. It surpasses the value of </a:t>
            </a:r>
            <a:r>
              <a:rPr lang="en-GB" sz="1200" i="1" kern="1200" dirty="0" err="1" smtClean="0">
                <a:solidFill>
                  <a:schemeClr val="tx1"/>
                </a:solidFill>
                <a:effectLst/>
                <a:latin typeface="+mn-lt"/>
                <a:ea typeface="+mn-ea"/>
                <a:cs typeface="+mn-cs"/>
              </a:rPr>
              <a:t>Müritz</a:t>
            </a:r>
            <a:r>
              <a:rPr lang="en-GB" sz="1200" kern="1200" dirty="0" smtClean="0">
                <a:solidFill>
                  <a:schemeClr val="tx1"/>
                </a:solidFill>
                <a:effectLst/>
                <a:latin typeface="+mn-lt"/>
                <a:ea typeface="+mn-ea"/>
                <a:cs typeface="+mn-cs"/>
              </a:rPr>
              <a:t>, the reserve with the lowest visitor density, by a magnitude of 75. The other four reserves receive between 30 and 45 visitor days per hectare and year.</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12</a:t>
            </a:fld>
            <a:endParaRPr lang="de-DE" dirty="0"/>
          </a:p>
        </p:txBody>
      </p:sp>
    </p:spTree>
    <p:extLst>
      <p:ext uri="{BB962C8B-B14F-4D97-AF65-F5344CB8AC3E}">
        <p14:creationId xmlns="" xmlns:p14="http://schemas.microsoft.com/office/powerpoint/2010/main" val="6406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en-GB" sz="1200" kern="1200" dirty="0" smtClean="0">
                <a:solidFill>
                  <a:schemeClr val="tx1"/>
                </a:solidFill>
                <a:effectLst/>
                <a:latin typeface="+mn-lt"/>
                <a:ea typeface="+mn-ea"/>
                <a:cs typeface="+mn-cs"/>
              </a:rPr>
              <a:t>More than 85% of visitor days in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can be attributed to overnight visitors, whereas the same figure stands at only 24% for </a:t>
            </a:r>
            <a:r>
              <a:rPr lang="en-GB" sz="1200" i="1" kern="1200" dirty="0" smtClean="0">
                <a:solidFill>
                  <a:schemeClr val="tx1"/>
                </a:solidFill>
                <a:effectLst/>
                <a:latin typeface="+mn-lt"/>
                <a:ea typeface="+mn-ea"/>
                <a:cs typeface="+mn-cs"/>
              </a:rPr>
              <a:t>Eifel </a:t>
            </a:r>
            <a:r>
              <a:rPr lang="en-GB" sz="1200" kern="1200" dirty="0" smtClean="0">
                <a:solidFill>
                  <a:schemeClr val="tx1"/>
                </a:solidFill>
                <a:effectLst/>
                <a:latin typeface="+mn-lt"/>
                <a:ea typeface="+mn-ea"/>
                <a:cs typeface="+mn-cs"/>
              </a:rPr>
              <a:t>and </a:t>
            </a:r>
            <a:r>
              <a:rPr lang="en-GB" sz="1200" i="1" kern="1200" dirty="0" err="1" smtClean="0">
                <a:solidFill>
                  <a:schemeClr val="tx1"/>
                </a:solidFill>
                <a:effectLst/>
                <a:latin typeface="+mn-lt"/>
                <a:ea typeface="+mn-ea"/>
                <a:cs typeface="+mn-cs"/>
              </a:rPr>
              <a:t>Hainich</a:t>
            </a:r>
            <a:r>
              <a:rPr lang="en-GB" sz="1200" kern="1200" dirty="0" smtClean="0">
                <a:solidFill>
                  <a:schemeClr val="tx1"/>
                </a:solidFill>
                <a:effectLst/>
                <a:latin typeface="+mn-lt"/>
                <a:ea typeface="+mn-ea"/>
                <a:cs typeface="+mn-cs"/>
              </a:rPr>
              <a:t>. In general, overnight visitors mostly prefer private lodgings such as holiday apartments. Only in </a:t>
            </a:r>
            <a:r>
              <a:rPr lang="en-GB" sz="1200" i="1" kern="1200" dirty="0" smtClean="0">
                <a:solidFill>
                  <a:schemeClr val="tx1"/>
                </a:solidFill>
                <a:effectLst/>
                <a:latin typeface="+mn-lt"/>
                <a:ea typeface="+mn-ea"/>
                <a:cs typeface="+mn-cs"/>
              </a:rPr>
              <a:t>Eifel </a:t>
            </a:r>
            <a:r>
              <a:rPr lang="en-GB" sz="1200" kern="1200" dirty="0" smtClean="0">
                <a:solidFill>
                  <a:schemeClr val="tx1"/>
                </a:solidFill>
                <a:effectLst/>
                <a:latin typeface="+mn-lt"/>
                <a:ea typeface="+mn-ea"/>
                <a:cs typeface="+mn-cs"/>
              </a:rPr>
              <a:t>and </a:t>
            </a:r>
            <a:r>
              <a:rPr lang="en-GB" sz="1200" i="1" kern="1200" dirty="0" err="1" smtClean="0">
                <a:solidFill>
                  <a:schemeClr val="tx1"/>
                </a:solidFill>
                <a:effectLst/>
                <a:latin typeface="+mn-lt"/>
                <a:ea typeface="+mn-ea"/>
                <a:cs typeface="+mn-cs"/>
              </a:rPr>
              <a:t>Hainich</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does the share of visitors staying in hotels exceed the share of visitors staying in private lodgings. Staying overnight with friends or relatives is not uncommon. In </a:t>
            </a:r>
            <a:r>
              <a:rPr lang="en-GB" sz="1200" i="1" kern="1200" dirty="0" err="1" smtClean="0">
                <a:solidFill>
                  <a:schemeClr val="tx1"/>
                </a:solidFill>
                <a:effectLst/>
                <a:latin typeface="+mn-lt"/>
                <a:ea typeface="+mn-ea"/>
                <a:cs typeface="+mn-cs"/>
              </a:rPr>
              <a:t>Hainich</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more than 30% of all visitors stay with friends or relatives. Camping is also popular as an accommodation option, especially in </a:t>
            </a:r>
            <a:r>
              <a:rPr lang="en-GB" sz="1200" i="1" kern="1200" dirty="0" err="1" smtClean="0">
                <a:solidFill>
                  <a:schemeClr val="tx1"/>
                </a:solidFill>
                <a:effectLst/>
                <a:latin typeface="+mn-lt"/>
                <a:ea typeface="+mn-ea"/>
                <a:cs typeface="+mn-cs"/>
              </a:rPr>
              <a:t>Müritz</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where it reaches a proportion of 18.1% Across all national parks, spending for accommodation and catering makes up the largest part of the budget. For overnight visitors, it varies between 72.9% in the case of </a:t>
            </a:r>
            <a:r>
              <a:rPr lang="en-GB" sz="1200" i="1" kern="1200" dirty="0" err="1" smtClean="0">
                <a:solidFill>
                  <a:schemeClr val="tx1"/>
                </a:solidFill>
                <a:effectLst/>
                <a:latin typeface="+mn-lt"/>
                <a:ea typeface="+mn-ea"/>
                <a:cs typeface="+mn-cs"/>
              </a:rPr>
              <a:t>Bayerischer</a:t>
            </a:r>
            <a:r>
              <a:rPr lang="en-GB" sz="1200" i="1" kern="1200" dirty="0" smtClean="0">
                <a:solidFill>
                  <a:schemeClr val="tx1"/>
                </a:solidFill>
                <a:effectLst/>
                <a:latin typeface="+mn-lt"/>
                <a:ea typeface="+mn-ea"/>
                <a:cs typeface="+mn-cs"/>
              </a:rPr>
              <a:t> Wald </a:t>
            </a:r>
            <a:r>
              <a:rPr lang="en-GB" sz="1200" kern="1200" dirty="0" smtClean="0">
                <a:solidFill>
                  <a:schemeClr val="tx1"/>
                </a:solidFill>
                <a:effectLst/>
                <a:latin typeface="+mn-lt"/>
                <a:ea typeface="+mn-ea"/>
                <a:cs typeface="+mn-cs"/>
              </a:rPr>
              <a:t>and 83.0% in the case of </a:t>
            </a:r>
            <a:r>
              <a:rPr lang="en-GB" sz="1200" i="1" kern="1200" dirty="0" smtClean="0">
                <a:solidFill>
                  <a:schemeClr val="tx1"/>
                </a:solidFill>
                <a:effectLst/>
                <a:latin typeface="+mn-lt"/>
                <a:ea typeface="+mn-ea"/>
                <a:cs typeface="+mn-cs"/>
              </a:rPr>
              <a:t>Eifel.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a mean daily expenditure of EUR 56.70 for overnight visitors and EUR 12.83 for day-trippers visitors were most generous in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kern="1200" dirty="0" smtClean="0">
                <a:solidFill>
                  <a:schemeClr val="tx1"/>
                </a:solidFill>
                <a:effectLst/>
                <a:latin typeface="+mn-lt"/>
                <a:ea typeface="+mn-ea"/>
                <a:cs typeface="+mn-cs"/>
              </a:rPr>
              <a:t>, whereas </a:t>
            </a:r>
            <a:r>
              <a:rPr lang="en-GB" sz="1200" i="1" kern="1200" dirty="0" err="1" smtClean="0">
                <a:solidFill>
                  <a:schemeClr val="tx1"/>
                </a:solidFill>
                <a:effectLst/>
                <a:latin typeface="+mn-lt"/>
                <a:ea typeface="+mn-ea"/>
                <a:cs typeface="+mn-cs"/>
              </a:rPr>
              <a:t>Kellerwald-Edersee</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received the thriftiest visitors spending an average of EUR 6.88 on a day trip and EUR 37.25 if staying overnight. There was no significant difference between the expenditures of visitors with high national park affinity and normal visitors if we distinguished between day-trippers and overnight visitors. Visitors with high national park affinity, however, are significantly more likely to be overnight visitors and therefore have a higher overall expenditure. Due to the high proportion of overnight visitors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also had the highest mean daily expenditure with EUR 50.37 per visit. In contrast, </a:t>
            </a:r>
            <a:r>
              <a:rPr lang="en-GB" sz="1200" i="1" kern="1200" dirty="0" err="1" smtClean="0">
                <a:solidFill>
                  <a:schemeClr val="tx1"/>
                </a:solidFill>
                <a:effectLst/>
                <a:latin typeface="+mn-lt"/>
                <a:ea typeface="+mn-ea"/>
                <a:cs typeface="+mn-cs"/>
              </a:rPr>
              <a:t>Hainich</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received the lowest expenditure with only EUR 17.25 per visit.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Focusing on the overall economic impact,</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took a clear lead with more than EUR 500 million created through tourism in the park, of which almost EUR 60 million are created by visitors with high national park affinity. Due to their higher share of overnight visitors, </a:t>
            </a:r>
            <a:r>
              <a:rPr lang="en-GB" sz="1200" i="1" kern="1200" dirty="0" err="1" smtClean="0">
                <a:solidFill>
                  <a:schemeClr val="tx1"/>
                </a:solidFill>
                <a:effectLst/>
                <a:latin typeface="+mn-lt"/>
                <a:ea typeface="+mn-ea"/>
                <a:cs typeface="+mn-cs"/>
              </a:rPr>
              <a:t>Bayerischer</a:t>
            </a:r>
            <a:r>
              <a:rPr lang="en-GB" sz="1200" i="1" kern="1200" dirty="0" smtClean="0">
                <a:solidFill>
                  <a:schemeClr val="tx1"/>
                </a:solidFill>
                <a:effectLst/>
                <a:latin typeface="+mn-lt"/>
                <a:ea typeface="+mn-ea"/>
                <a:cs typeface="+mn-cs"/>
              </a:rPr>
              <a:t> Wald </a:t>
            </a:r>
            <a:r>
              <a:rPr lang="en-GB" sz="1200" kern="1200" dirty="0" smtClean="0">
                <a:solidFill>
                  <a:schemeClr val="tx1"/>
                </a:solidFill>
                <a:effectLst/>
                <a:latin typeface="+mn-lt"/>
                <a:ea typeface="+mn-ea"/>
                <a:cs typeface="+mn-cs"/>
              </a:rPr>
              <a:t>and </a:t>
            </a:r>
            <a:r>
              <a:rPr lang="en-GB" sz="1200" i="1" kern="1200" dirty="0" err="1" smtClean="0">
                <a:solidFill>
                  <a:schemeClr val="tx1"/>
                </a:solidFill>
                <a:effectLst/>
                <a:latin typeface="+mn-lt"/>
                <a:ea typeface="+mn-ea"/>
                <a:cs typeface="+mn-cs"/>
              </a:rPr>
              <a:t>Müritz</a:t>
            </a:r>
            <a:r>
              <a:rPr lang="en-GB" sz="1200" kern="1200" dirty="0" smtClean="0">
                <a:solidFill>
                  <a:schemeClr val="tx1"/>
                </a:solidFill>
                <a:effectLst/>
                <a:latin typeface="+mn-lt"/>
                <a:ea typeface="+mn-ea"/>
                <a:cs typeface="+mn-cs"/>
              </a:rPr>
              <a:t> also performed reasonably well with EUR 13.5 million and EUR 6.9 million, respectively, for all visitors and EUR 6.5 million and EUR 2.8 million for those with high affinity. With a total income of less than EUR 5 million each, the remaining three national parks lagged behind. If we take into account the differing sizes of the national parks by calculating the spending density,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still far ahead with a spending of 55 000 € per hectare and year for all visitors, but </a:t>
            </a:r>
            <a:r>
              <a:rPr lang="en-GB" sz="1200" i="1" kern="1200" dirty="0" err="1" smtClean="0">
                <a:solidFill>
                  <a:schemeClr val="tx1"/>
                </a:solidFill>
                <a:effectLst/>
                <a:latin typeface="+mn-lt"/>
                <a:ea typeface="+mn-ea"/>
                <a:cs typeface="+mn-cs"/>
              </a:rPr>
              <a:t>Müritz</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comes in last with an average spending of 420 € per hectare and year.</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Between 32% and 35% of gross visitor spending is retained as direct income in all national parks. Another 16%, on average, is converted into indirect income. This translates into an overall retention rate of between 49% and 51%. About half of the gross tourist revenue is thus converted into income. The income retained from tourism in all national parks in our sample corresponds to an income equivalent of 32 432 in total (2 143 without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kern="1200" dirty="0" smtClean="0">
                <a:solidFill>
                  <a:schemeClr val="tx1"/>
                </a:solidFill>
                <a:effectLst/>
                <a:latin typeface="+mn-lt"/>
                <a:ea typeface="+mn-ea"/>
                <a:cs typeface="+mn-cs"/>
              </a:rPr>
              <a:t>). Adjusting by national park affinity brings this figure down to an income equivalent of 4 282 (922 without </a:t>
            </a:r>
            <a:r>
              <a:rPr lang="en-GB" sz="1200" i="1" kern="1200" dirty="0" err="1" smtClean="0">
                <a:solidFill>
                  <a:schemeClr val="tx1"/>
                </a:solidFill>
                <a:effectLst/>
                <a:latin typeface="+mn-lt"/>
                <a:ea typeface="+mn-ea"/>
                <a:cs typeface="+mn-cs"/>
              </a:rPr>
              <a:t>Niedersächsisches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Wattenmeer</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13</a:t>
            </a:fld>
            <a:endParaRPr lang="de-DE" dirty="0"/>
          </a:p>
        </p:txBody>
      </p:sp>
    </p:spTree>
    <p:extLst>
      <p:ext uri="{BB962C8B-B14F-4D97-AF65-F5344CB8AC3E}">
        <p14:creationId xmlns="" xmlns:p14="http://schemas.microsoft.com/office/powerpoint/2010/main" val="200880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GB" sz="1200" kern="1200" dirty="0" smtClean="0">
                <a:solidFill>
                  <a:schemeClr val="tx1"/>
                </a:solidFill>
                <a:effectLst/>
                <a:latin typeface="+mn-lt"/>
                <a:ea typeface="+mn-ea"/>
                <a:cs typeface="+mn-cs"/>
              </a:rPr>
              <a:t>This study has been the first to present a comprehensive dataset on the economic impact of tourism in German national parks. The size of the economic impact is primarily a function of the total visitor days and the mean daily expenditure of national park tourists. Our results then suggest two main avenues for increasing the economic leverage of national parks: the first is quantitative upgrading by attracting more visitors and the second is qualitative upgrading by inducing visitors to increase expenditure. Qualitative upgrading could include measures to increase the share of overnight visitors or to enhance the quality and therefore the price of touristic services. It is this second avenue of qualitative upgrading which contributes to an ecologically responsible tourism while at the same time creating jobs and entrepreneurial income in local communities.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order to achieve qualitative upgrading, however, German national parks need to move towards more professional visitor monitoring and marketing. Visitor monitoring must include a systematic and continuous survey of use levels and economic impact of tourism in national parks. As Eagles et al. (2000: 62f.) claim, it is politically dangerous not to have such a monitoring system: ‘senior politicians, government policy-makers, and business planners make decisions based upon the available information. Those sectors with weak or incomplete information risk being undervalued when policy, planning, and management decisions are made.’</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Visitor monitoring is also a crucial tool in evaluating the effectiveness of visitor marketing. In this respect, the generally low proportion of visitors with high national park affinity leaves ample room for improving the position of national parks on the tourist market and promoting their truly unique selling proposition of unspoilt wilderness. The launch of a common brand name and marketing for German protected areas in 2005 was a first step in this direction. Because visitors with national park high affinity stay longer and therefore spend more money, this strategy is also a promising avenue for increasing the total economic impact of tourism in German national parks.</a:t>
            </a:r>
            <a:r>
              <a:rPr lang="de-DE" smtClean="0">
                <a:effectLst/>
              </a:rPr>
              <a:t> </a:t>
            </a:r>
            <a:endParaRPr lang="de-DE"/>
          </a:p>
        </p:txBody>
      </p:sp>
      <p:sp>
        <p:nvSpPr>
          <p:cNvPr id="4" name="Foliennummernplatzhalter 3"/>
          <p:cNvSpPr>
            <a:spLocks noGrp="1"/>
          </p:cNvSpPr>
          <p:nvPr>
            <p:ph type="sldNum" sz="quarter" idx="10"/>
          </p:nvPr>
        </p:nvSpPr>
        <p:spPr/>
        <p:txBody>
          <a:bodyPr/>
          <a:lstStyle/>
          <a:p>
            <a:fld id="{1D342D56-41A5-4E82-94D1-2C2689763D08}" type="slidenum">
              <a:rPr lang="de-DE" smtClean="0"/>
              <a:pPr/>
              <a:t>14</a:t>
            </a:fld>
            <a:endParaRPr lang="de-DE" dirty="0"/>
          </a:p>
        </p:txBody>
      </p:sp>
    </p:spTree>
    <p:extLst>
      <p:ext uri="{BB962C8B-B14F-4D97-AF65-F5344CB8AC3E}">
        <p14:creationId xmlns="" xmlns:p14="http://schemas.microsoft.com/office/powerpoint/2010/main" val="287343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342D56-41A5-4E82-94D1-2C2689763D08}" type="slidenum">
              <a:rPr lang="de-DE" smtClean="0"/>
              <a:pPr/>
              <a:t>15</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342D56-41A5-4E82-94D1-2C2689763D08}" type="slidenum">
              <a:rPr lang="de-DE" smtClean="0"/>
              <a:pPr/>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342D56-41A5-4E82-94D1-2C2689763D08}" type="slidenum">
              <a:rPr lang="de-DE" smtClean="0"/>
              <a:pPr/>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en-GB" sz="1200" kern="1200" dirty="0" smtClean="0">
                <a:solidFill>
                  <a:schemeClr val="tx1"/>
                </a:solidFill>
                <a:effectLst/>
                <a:latin typeface="+mn-lt"/>
                <a:ea typeface="+mn-ea"/>
                <a:cs typeface="+mn-cs"/>
              </a:rPr>
              <a:t>In principle national parks are a kind of public good characterized by its non-excludability as well as its non-</a:t>
            </a:r>
            <a:r>
              <a:rPr lang="en-GB" sz="1200" kern="1200" dirty="0" err="1" smtClean="0">
                <a:solidFill>
                  <a:schemeClr val="tx1"/>
                </a:solidFill>
                <a:effectLst/>
                <a:latin typeface="+mn-lt"/>
                <a:ea typeface="+mn-ea"/>
                <a:cs typeface="+mn-cs"/>
              </a:rPr>
              <a:t>rivalness</a:t>
            </a:r>
            <a:r>
              <a:rPr lang="en-GB" sz="1200" kern="1200" dirty="0" smtClean="0">
                <a:solidFill>
                  <a:schemeClr val="tx1"/>
                </a:solidFill>
                <a:effectLst/>
                <a:latin typeface="+mn-lt"/>
                <a:ea typeface="+mn-ea"/>
                <a:cs typeface="+mn-cs"/>
              </a:rPr>
              <a:t>, i.e. it is not possible to exclude an individual from its consumption. Furthermore there does not exist any process of price-building in the market for these goods as it is common for private goods (e.g. clothing, furniture). Hence it is difficult to determine the financial value of public goods, e.g. of a national park.</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Economic values of national parks comprise different components: use values and non-use values. The former are characterised by the dependency of their revenues on the direct ‘utilisation’ of the reserve like forestry. Use values can be further distinguished in three types of values: The so-called existence values are closely associated with the intrinsic significance of nature. They reflect the benefit of knowing that the national park exists even though the probability of visiting the protected area or getting direct use of it in another way is quite low. Rather similar are the intentions of the bequest values, which refer to the will of some people to protect e.g. special natural phenomena for future generations. At last the option values are also related to the future possibilities of using national parks respectively their resources, e.g. because of its biodiversity as an untested gene pool for pharmaceutical or agricultural products (WCPA 1998).</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Within the use values a distinction has to be made between direct and indirect ones: While the latter comprise primarily ecological functions like e.g. avalanche or watershed protection, which are usually unmeasured by any market, the former are of particular interest for a local economy. Amongst others they include activities such as agriculture, hunting, recreation and tourism – values derived from the direct use of a national park. The focus of the following case study will be on this last issue, i.e. on the direct use values and especially the economic effects created by tourism investigated in terms of a value-added-analysis.</a:t>
            </a:r>
            <a:r>
              <a:rPr lang="de-DE" dirty="0" smtClean="0">
                <a:effectLst/>
              </a:rPr>
              <a:t> </a:t>
            </a:r>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4</a:t>
            </a:fld>
            <a:endParaRPr lang="de-DE" dirty="0"/>
          </a:p>
        </p:txBody>
      </p:sp>
    </p:spTree>
    <p:extLst>
      <p:ext uri="{BB962C8B-B14F-4D97-AF65-F5344CB8AC3E}">
        <p14:creationId xmlns="" xmlns:p14="http://schemas.microsoft.com/office/powerpoint/2010/main" val="339846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GB" sz="1200" kern="1200" dirty="0" smtClean="0">
                <a:solidFill>
                  <a:schemeClr val="tx1"/>
                </a:solidFill>
                <a:effectLst/>
                <a:latin typeface="+mn-lt"/>
                <a:ea typeface="+mn-ea"/>
                <a:cs typeface="+mn-cs"/>
              </a:rPr>
              <a:t>Why are national parks tourism brands? National parks (</a:t>
            </a:r>
            <a:r>
              <a:rPr lang="en-GB" sz="1200" kern="1200" dirty="0" err="1" smtClean="0">
                <a:solidFill>
                  <a:schemeClr val="tx1"/>
                </a:solidFill>
                <a:effectLst/>
                <a:latin typeface="+mn-lt"/>
                <a:ea typeface="+mn-ea"/>
                <a:cs typeface="+mn-cs"/>
              </a:rPr>
              <a:t>Hannemann</a:t>
            </a:r>
            <a:r>
              <a:rPr lang="en-GB" sz="1200" kern="1200" dirty="0" smtClean="0">
                <a:solidFill>
                  <a:schemeClr val="tx1"/>
                </a:solidFill>
                <a:effectLst/>
                <a:latin typeface="+mn-lt"/>
                <a:ea typeface="+mn-ea"/>
                <a:cs typeface="+mn-cs"/>
              </a:rPr>
              <a:t>/Job 2003) </a:t>
            </a:r>
          </a:p>
          <a:p>
            <a:pPr marL="171450" indent="-171450">
              <a:buFont typeface="Arial"/>
              <a:buChar char="•"/>
            </a:pPr>
            <a:r>
              <a:rPr lang="en-GB" sz="1200" kern="1200" dirty="0" smtClean="0">
                <a:solidFill>
                  <a:schemeClr val="tx1"/>
                </a:solidFill>
                <a:effectLst/>
                <a:latin typeface="+mn-lt"/>
                <a:ea typeface="+mn-ea"/>
                <a:cs typeface="+mn-cs"/>
              </a:rPr>
              <a:t>guarantee for authentic nature and wildlife experience </a:t>
            </a:r>
            <a:endParaRPr lang="de-DE" sz="1200" kern="1200" dirty="0" smtClean="0">
              <a:solidFill>
                <a:schemeClr val="tx1"/>
              </a:solidFill>
              <a:effectLst/>
              <a:latin typeface="+mn-lt"/>
              <a:ea typeface="+mn-ea"/>
              <a:cs typeface="+mn-cs"/>
            </a:endParaRPr>
          </a:p>
          <a:p>
            <a:pPr marL="171450" lvl="0" indent="-171450">
              <a:buFont typeface="Arial"/>
              <a:buChar char="•"/>
            </a:pPr>
            <a:r>
              <a:rPr lang="en-GB" sz="1200" kern="1200" dirty="0" smtClean="0">
                <a:solidFill>
                  <a:schemeClr val="tx1"/>
                </a:solidFill>
                <a:effectLst/>
                <a:latin typeface="+mn-lt"/>
                <a:ea typeface="+mn-ea"/>
                <a:cs typeface="+mn-cs"/>
              </a:rPr>
              <a:t>are rare and represent national natural heritage </a:t>
            </a:r>
            <a:endParaRPr lang="de-DE" sz="1200" kern="1200" dirty="0" smtClean="0">
              <a:solidFill>
                <a:schemeClr val="tx1"/>
              </a:solidFill>
              <a:effectLst/>
              <a:latin typeface="+mn-lt"/>
              <a:ea typeface="+mn-ea"/>
              <a:cs typeface="+mn-cs"/>
            </a:endParaRPr>
          </a:p>
          <a:p>
            <a:pPr marL="171450" lvl="0" indent="-171450">
              <a:buFont typeface="Arial"/>
              <a:buChar char="•"/>
            </a:pPr>
            <a:r>
              <a:rPr lang="en-GB" sz="1200" kern="1200" dirty="0" smtClean="0">
                <a:solidFill>
                  <a:schemeClr val="tx1"/>
                </a:solidFill>
                <a:effectLst/>
                <a:latin typeface="+mn-lt"/>
                <a:ea typeface="+mn-ea"/>
                <a:cs typeface="+mn-cs"/>
              </a:rPr>
              <a:t>cannot be imitated because of their legal status</a:t>
            </a:r>
            <a:endParaRPr lang="de-DE" sz="1200" kern="1200" dirty="0" smtClean="0">
              <a:solidFill>
                <a:schemeClr val="tx1"/>
              </a:solidFill>
              <a:effectLst/>
              <a:latin typeface="+mn-lt"/>
              <a:ea typeface="+mn-ea"/>
              <a:cs typeface="+mn-cs"/>
            </a:endParaRPr>
          </a:p>
          <a:p>
            <a:pPr marL="171450" lvl="0" indent="-171450">
              <a:buFont typeface="Arial"/>
              <a:buChar char="•"/>
            </a:pPr>
            <a:r>
              <a:rPr lang="en-GB" sz="1200" kern="1200" dirty="0" smtClean="0">
                <a:solidFill>
                  <a:schemeClr val="tx1"/>
                </a:solidFill>
                <a:effectLst/>
                <a:latin typeface="+mn-lt"/>
                <a:ea typeface="+mn-ea"/>
                <a:cs typeface="+mn-cs"/>
              </a:rPr>
              <a:t>create a positive image for a region</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Therefore, they could be seen as unique-selling-propositions (USP) or - to use the terminology introduced by </a:t>
            </a:r>
            <a:r>
              <a:rPr lang="en-GB" sz="1200" kern="1200" cap="small" dirty="0" err="1" smtClean="0">
                <a:solidFill>
                  <a:schemeClr val="tx1"/>
                </a:solidFill>
                <a:effectLst/>
                <a:latin typeface="+mn-lt"/>
                <a:ea typeface="+mn-ea"/>
                <a:cs typeface="+mn-cs"/>
              </a:rPr>
              <a:t>Leiper</a:t>
            </a:r>
            <a:r>
              <a:rPr lang="en-GB" sz="1200" kern="1200" dirty="0" smtClean="0">
                <a:solidFill>
                  <a:schemeClr val="tx1"/>
                </a:solidFill>
                <a:effectLst/>
                <a:latin typeface="+mn-lt"/>
                <a:ea typeface="+mn-ea"/>
                <a:cs typeface="+mn-cs"/>
              </a:rPr>
              <a:t> (1990) – as a “nucleus”. A nucleus is a central element that might be a feature or characteristic of a place that a tourist considers visiting or actually visits.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Furthermore, national parks are used in the globalized tourism market as attractive brands which means that area protection functions as a marker. Markers are informative elements on which the trip motivation relies.</a:t>
            </a:r>
            <a:endParaRPr lang="de-DE" sz="1200" kern="1200" dirty="0" smtClean="0">
              <a:solidFill>
                <a:schemeClr val="tx1"/>
              </a:solidFill>
              <a:effectLst/>
              <a:latin typeface="+mn-lt"/>
              <a:ea typeface="+mn-ea"/>
              <a:cs typeface="+mn-cs"/>
            </a:endParaRPr>
          </a:p>
          <a:p>
            <a:r>
              <a:rPr lang="en-GB" sz="1200" kern="1200" cap="small" dirty="0" smtClean="0">
                <a:solidFill>
                  <a:schemeClr val="tx1"/>
                </a:solidFill>
                <a:effectLst/>
                <a:latin typeface="+mn-lt"/>
                <a:ea typeface="+mn-ea"/>
                <a:cs typeface="+mn-cs"/>
              </a:rPr>
              <a:t>Wall </a:t>
            </a:r>
            <a:r>
              <a:rPr lang="en-GB" sz="1200" kern="1200" cap="small" dirty="0" err="1" smtClean="0">
                <a:solidFill>
                  <a:schemeClr val="tx1"/>
                </a:solidFill>
                <a:effectLst/>
                <a:latin typeface="+mn-lt"/>
                <a:ea typeface="+mn-ea"/>
                <a:cs typeface="+mn-cs"/>
              </a:rPr>
              <a:t>Reinius</a:t>
            </a:r>
            <a:r>
              <a:rPr lang="en-GB" sz="1200" kern="1200" dirty="0" smtClean="0">
                <a:solidFill>
                  <a:schemeClr val="tx1"/>
                </a:solidFill>
                <a:effectLst/>
                <a:latin typeface="+mn-lt"/>
                <a:ea typeface="+mn-ea"/>
                <a:cs typeface="+mn-cs"/>
              </a:rPr>
              <a:t> and </a:t>
            </a:r>
            <a:r>
              <a:rPr lang="en-GB" sz="1200" kern="1200" cap="small" dirty="0" err="1" smtClean="0">
                <a:solidFill>
                  <a:schemeClr val="tx1"/>
                </a:solidFill>
                <a:effectLst/>
                <a:latin typeface="+mn-lt"/>
                <a:ea typeface="+mn-ea"/>
                <a:cs typeface="+mn-cs"/>
              </a:rPr>
              <a:t>Fredman</a:t>
            </a:r>
            <a:r>
              <a:rPr lang="en-GB" sz="1200" kern="1200" dirty="0" smtClean="0">
                <a:solidFill>
                  <a:schemeClr val="tx1"/>
                </a:solidFill>
                <a:effectLst/>
                <a:latin typeface="+mn-lt"/>
                <a:ea typeface="+mn-ea"/>
                <a:cs typeface="+mn-cs"/>
              </a:rPr>
              <a:t> (2007) state that through a designation as national park the sight gets a name (label), the name is a marker and this name makes a distinction between similar phenomena (in this case between nature and nature). The name of the natural site (the marker) affects the tourists’ perception of the area and gives certain connotations and this can act as a generating marker for the person to set off the specific area.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Consequently, national parks could be the main visitor attraction in a destination; its brand can serve as symbol for the whole region and its management is an important actor and partner for the other tourism entrepreneurs (hoteliers, gastronomes, tour operators etc.)</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general, the potential for regional development is mainly based on the brand character of national parks and its scarcity on the market. The designation of national parks in Germany was often linked to regional economic promotion, especially in rural areas with economic weakness and high unemployment rates.</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5</a:t>
            </a:fld>
            <a:endParaRPr lang="de-DE" dirty="0"/>
          </a:p>
        </p:txBody>
      </p:sp>
    </p:spTree>
    <p:extLst>
      <p:ext uri="{BB962C8B-B14F-4D97-AF65-F5344CB8AC3E}">
        <p14:creationId xmlns="" xmlns:p14="http://schemas.microsoft.com/office/powerpoint/2010/main" val="325742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D342D56-41A5-4E82-94D1-2C2689763D08}" type="slidenum">
              <a:rPr lang="de-DE" smtClean="0"/>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GB" sz="1200" kern="1200" dirty="0" smtClean="0">
                <a:solidFill>
                  <a:schemeClr val="tx1"/>
                </a:solidFill>
                <a:effectLst/>
                <a:latin typeface="+mn-lt"/>
                <a:ea typeface="+mn-ea"/>
                <a:cs typeface="+mn-cs"/>
              </a:rPr>
              <a:t>In Germany the size of the 14 national parks ranges from 3,000 up to nearly 450,000 ha (including water area and tidelands), covering only less than 1% of terrestrial territory. Their share of the strictly protected core zone varies considerably between 10.7 and 91.5%.. Taking the figures from official tourism statistics in all national park destinations far more than 26 million overnight stays were counted in 2004. The tourism intensity is highly variable ranging from 178 to nearly 10,000 overnight stays per 100 inhabitants – that does not imply that all tourists are attracted as visitors by these national parks.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German national parks are relatively young. Being the prototype, in Bavarian Forest the idea to implement a national park was realized in 1970 only; Eifel and </a:t>
            </a:r>
            <a:r>
              <a:rPr lang="en-GB" sz="1200" kern="1200" dirty="0" err="1" smtClean="0">
                <a:solidFill>
                  <a:schemeClr val="tx1"/>
                </a:solidFill>
                <a:effectLst/>
                <a:latin typeface="+mn-lt"/>
                <a:ea typeface="+mn-ea"/>
                <a:cs typeface="+mn-cs"/>
              </a:rPr>
              <a:t>Kellerwald-Edersee</a:t>
            </a:r>
            <a:r>
              <a:rPr lang="en-GB" sz="1200" kern="1200" dirty="0" smtClean="0">
                <a:solidFill>
                  <a:schemeClr val="tx1"/>
                </a:solidFill>
                <a:effectLst/>
                <a:latin typeface="+mn-lt"/>
                <a:ea typeface="+mn-ea"/>
                <a:cs typeface="+mn-cs"/>
              </a:rPr>
              <a:t> were proclaimed in 2004. As the map shows, Germany’s national parks are mainly located in peripheral regions with low population density and economic power, either squeezed to the country’s borders or located in remote highlands.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looking at the management of national parks and trying to compare national to international levels, important differences are obvious. As defined by German environmental law IUCN criteria differ from national parks targets. In both cases the protection of nature, ecosystems and resources is of central importance. On an international level though, tourism and recreation are stressed as a main aim: “protected area management [is] mainly for ecosystem protection and recreation” (IUCN 2003). This is not the case in Germany, where the subordinate targets “environmental education” and “experience of nature” are stressed instead. Recreational use is of minor importance (</a:t>
            </a:r>
            <a:r>
              <a:rPr lang="en-GB" sz="1200" kern="1200" dirty="0" err="1" smtClean="0">
                <a:solidFill>
                  <a:schemeClr val="tx1"/>
                </a:solidFill>
                <a:effectLst/>
                <a:latin typeface="+mn-lt"/>
                <a:ea typeface="+mn-ea"/>
                <a:cs typeface="+mn-cs"/>
              </a:rPr>
              <a:t>BNatSchG</a:t>
            </a:r>
            <a:r>
              <a:rPr lang="en-GB" sz="1200" kern="1200" dirty="0" smtClean="0">
                <a:solidFill>
                  <a:schemeClr val="tx1"/>
                </a:solidFill>
                <a:effectLst/>
                <a:latin typeface="+mn-lt"/>
                <a:ea typeface="+mn-ea"/>
                <a:cs typeface="+mn-cs"/>
              </a:rPr>
              <a:t> 2002, §24). This contrasts to the status of national parks in New Zealand where they are the main pull factor for incoming tourism as “…places that have been set aside for their intrinsic worth and for the benefit, use and enjoyment of the public…” (DOC 2005). The emphasis is given to tourism in this context which points to the backward development and inferior status that is still ascribed to national park tourism in Germany.</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7</a:t>
            </a:fld>
            <a:endParaRPr lang="de-DE" dirty="0"/>
          </a:p>
        </p:txBody>
      </p:sp>
    </p:spTree>
    <p:extLst>
      <p:ext uri="{BB962C8B-B14F-4D97-AF65-F5344CB8AC3E}">
        <p14:creationId xmlns="" xmlns:p14="http://schemas.microsoft.com/office/powerpoint/2010/main" val="330502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A main step in economic impact analysis of national parks is to model the regional economy in order to give estimations of the magnitude of the impact. Figure 2 displays that the expenditures of tourists are seen as external injections into the regional finance flows, setting into action economic processes over different rounds. This process causes so-called multiplier effects, meaning that income originating from tourist expenditures not only benefits enterprises and workers directly receiving the expenses, but also showing indirect and induced income effects in supplying enterprises. Altogether the direct, indirect and induced effects result in a higher total income than in the initial round. Value-added studies concentrate on the first round (direct) effects. In focus is the added value, which is defined as the amount of turn over that is used as wages and earnings. This means that supply-side studies are necessary or third-party data is used that deliver the share of wages and earnings in relation to turn over in the relevant sectors in which tourist expenditures may occur. The effects of tourism on the Swiss National Park were estimated using this method. </a:t>
            </a:r>
            <a:r>
              <a:rPr lang="en-GB" sz="1200" kern="1200" dirty="0" err="1" smtClean="0">
                <a:solidFill>
                  <a:schemeClr val="tx1"/>
                </a:solidFill>
                <a:effectLst/>
                <a:latin typeface="+mn-lt"/>
                <a:ea typeface="+mn-ea"/>
                <a:cs typeface="+mn-cs"/>
              </a:rPr>
              <a:t>Küpfer</a:t>
            </a:r>
            <a:r>
              <a:rPr lang="en-GB" sz="1200" kern="1200" dirty="0" smtClean="0">
                <a:solidFill>
                  <a:schemeClr val="tx1"/>
                </a:solidFill>
                <a:effectLst/>
                <a:latin typeface="+mn-lt"/>
                <a:ea typeface="+mn-ea"/>
                <a:cs typeface="+mn-cs"/>
              </a:rPr>
              <a:t> (2000) uses data of a previous study for the added value quote and calculates a gross added-value of US$, 7.7 million translating into 120 income equivalents.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application of input-output analysis or similar advanced research methods fail as a result of non-existing appropriate premises like e.g. regionalised input-output-tables and the associated prohibitive expensive data gathering. Because of missing regional data for an accurate Input-Output analysis in Central Europe up to now the impacts of national parks have been assessed on the basis of gathering data on a bottom-up scale only. The focus of the following case study will be on this issue, i.e. on the direct use values and especially the economic effects created by tourism investigated in terms of a value-added-analysis in two German national parks.</a:t>
            </a:r>
            <a:r>
              <a:rPr lang="de-DE" dirty="0" smtClean="0">
                <a:effectLst/>
              </a:rPr>
              <a:t> </a:t>
            </a:r>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8</a:t>
            </a:fld>
            <a:endParaRPr lang="de-DE" dirty="0"/>
          </a:p>
        </p:txBody>
      </p:sp>
    </p:spTree>
    <p:extLst>
      <p:ext uri="{BB962C8B-B14F-4D97-AF65-F5344CB8AC3E}">
        <p14:creationId xmlns="" xmlns:p14="http://schemas.microsoft.com/office/powerpoint/2010/main" val="404072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GB" sz="1200" kern="1200" dirty="0" smtClean="0">
                <a:solidFill>
                  <a:schemeClr val="tx1"/>
                </a:solidFill>
                <a:effectLst/>
                <a:latin typeface="+mn-lt"/>
                <a:ea typeface="+mn-ea"/>
                <a:cs typeface="+mn-cs"/>
              </a:rPr>
              <a:t>In short, when it comes to evaluating economic impacts of Protected Areas, three data pools are necessary:</a:t>
            </a:r>
            <a:endParaRPr lang="de-D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data on visitor numbers in different categories (day trippers, overnight visitors),</a:t>
            </a:r>
            <a:endParaRPr lang="de-D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expenditure data and</a:t>
            </a:r>
            <a:endParaRPr lang="de-D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 model for multiplier estimation.</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Building up all three data sets can be very expensive and may well exceed cost and time budgets for the evaluation. Hence, it is reasonable to seek for alternative data sources. For the multiplier estimation there is a clear consensus that multipliers should not be transferred to other regions as they depend very much on regional economic structures in all probability not existent in others. Therefore sound project-specific calculation of the multipliers is an absolute must. On the other hand extensive primary surveys can be avoided if third party data is available for expenditures and visitors. Nevertheless, using such data has drawbacks. One critical factor of the research is the total number of guests visiting the parks.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critical factor of the research is the total number of guests visiting a national park (both day trippers and tourists). In Germany no access limitations for national parks exists. Therefore reliable figures about visitor numbers are hard to assess. At the moment only unsatisfying approximate estimates can be obtained. Especially, for statistical purposes this fact aggravates sound analysis as the basic population is unknown. To solve this problem a random sample survey that is obtained by seasonally distributed counts and short interviews at different sites within the national parks accounting for possible activities is advocated. Moreover this method covers the ratio between day trippers and overnight staying tourists. The results of the counts in combination with the findings of the short interviews enable a reliable estimation of the touristic turnovers on the basis of the daily expenditures – surveyed in the long interviews – to all Park visitors. Basis for weighting of the results are temporal, spatial and structural factors as well as parameters caused by the weather.</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D342D56-41A5-4E82-94D1-2C2689763D08}" type="slidenum">
              <a:rPr lang="de-DE" smtClean="0"/>
              <a:pPr/>
              <a:t>9</a:t>
            </a:fld>
            <a:endParaRPr lang="de-DE" dirty="0"/>
          </a:p>
        </p:txBody>
      </p:sp>
    </p:spTree>
    <p:extLst>
      <p:ext uri="{BB962C8B-B14F-4D97-AF65-F5344CB8AC3E}">
        <p14:creationId xmlns="" xmlns:p14="http://schemas.microsoft.com/office/powerpoint/2010/main" val="2932643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Rechteck 9"/>
          <p:cNvSpPr/>
          <p:nvPr userDrawn="1"/>
        </p:nvSpPr>
        <p:spPr>
          <a:xfrm>
            <a:off x="0" y="0"/>
            <a:ext cx="3714744"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19" descr="unilogo4cohne"/>
          <p:cNvPicPr>
            <a:picLocks noChangeAspect="1" noChangeArrowheads="1"/>
          </p:cNvPicPr>
          <p:nvPr userDrawn="1"/>
        </p:nvPicPr>
        <p:blipFill>
          <a:blip r:embed="rId2" cstate="print"/>
          <a:srcRect/>
          <a:stretch>
            <a:fillRect/>
          </a:stretch>
        </p:blipFill>
        <p:spPr bwMode="auto">
          <a:xfrm>
            <a:off x="0" y="0"/>
            <a:ext cx="1474788" cy="647700"/>
          </a:xfrm>
          <a:prstGeom prst="rect">
            <a:avLst/>
          </a:prstGeom>
          <a:noFill/>
        </p:spPr>
      </p:pic>
      <p:sp>
        <p:nvSpPr>
          <p:cNvPr id="9" name="Rectangle 18"/>
          <p:cNvSpPr>
            <a:spLocks noChangeArrowheads="1"/>
          </p:cNvSpPr>
          <p:nvPr userDrawn="1"/>
        </p:nvSpPr>
        <p:spPr bwMode="auto">
          <a:xfrm>
            <a:off x="0" y="620713"/>
            <a:ext cx="9144000" cy="71437"/>
          </a:xfrm>
          <a:prstGeom prst="rect">
            <a:avLst/>
          </a:prstGeom>
          <a:gradFill rotWithShape="0">
            <a:gsLst>
              <a:gs pos="0">
                <a:srgbClr val="113885">
                  <a:gamma/>
                  <a:tint val="61569"/>
                  <a:invGamma/>
                </a:srgbClr>
              </a:gs>
              <a:gs pos="100000">
                <a:srgbClr val="113885"/>
              </a:gs>
            </a:gsLst>
            <a:lin ang="0" scaled="1"/>
          </a:gradFill>
          <a:ln w="9525">
            <a:solidFill>
              <a:schemeClr val="tx1"/>
            </a:solidFill>
            <a:miter lim="800000"/>
            <a:headEnd/>
            <a:tailEnd/>
          </a:ln>
          <a:effectLst/>
        </p:spPr>
        <p:txBody>
          <a:bodyPr wrap="none" anchor="ctr"/>
          <a:lstStyle/>
          <a:p>
            <a:pPr algn="ctr">
              <a:defRPr/>
            </a:pPr>
            <a:endParaRPr lang="es-ES" dirty="0"/>
          </a:p>
        </p:txBody>
      </p:sp>
      <p:sp>
        <p:nvSpPr>
          <p:cNvPr id="13" name="Titel 12"/>
          <p:cNvSpPr>
            <a:spLocks noGrp="1"/>
          </p:cNvSpPr>
          <p:nvPr>
            <p:ph type="title"/>
          </p:nvPr>
        </p:nvSpPr>
        <p:spPr>
          <a:xfrm>
            <a:off x="500034" y="2743200"/>
            <a:ext cx="8229600" cy="1143000"/>
          </a:xfrm>
          <a:prstGeom prst="rect">
            <a:avLst/>
          </a:prstGeom>
        </p:spPr>
        <p:txBody>
          <a:bodyPr/>
          <a:lstStyle>
            <a:lvl1pPr>
              <a:defRPr sz="3200"/>
            </a:lvl1pPr>
          </a:lstStyle>
          <a:p>
            <a:r>
              <a:rPr lang="de-DE" dirty="0" smtClean="0"/>
              <a:t>Titelmasterformat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6"/>
          <p:cNvSpPr>
            <a:spLocks noGrp="1"/>
          </p:cNvSpPr>
          <p:nvPr>
            <p:ph type="title"/>
          </p:nvPr>
        </p:nvSpPr>
        <p:spPr>
          <a:xfrm>
            <a:off x="1524000" y="0"/>
            <a:ext cx="6096000" cy="642918"/>
          </a:xfrm>
          <a:prstGeom prst="rect">
            <a:avLst/>
          </a:prstGeom>
        </p:spPr>
        <p:txBody>
          <a:bodyPr anchor="ctr"/>
          <a:lstStyle>
            <a:lvl1pPr>
              <a:defRPr sz="2400" b="1">
                <a:latin typeface="+mj-lt"/>
                <a:cs typeface="Arial"/>
              </a:defRPr>
            </a:lvl1pPr>
          </a:lstStyle>
          <a:p>
            <a:r>
              <a:rPr lang="en-US" noProof="0" smtClean="0"/>
              <a:t>Titelmasterformat durch Klicken bearbeiten</a:t>
            </a:r>
            <a:endParaRPr lang="en-US" noProof="0"/>
          </a:p>
        </p:txBody>
      </p:sp>
      <p:sp>
        <p:nvSpPr>
          <p:cNvPr id="4" name="Textplatzhalter 3"/>
          <p:cNvSpPr>
            <a:spLocks noGrp="1"/>
          </p:cNvSpPr>
          <p:nvPr>
            <p:ph type="body" sz="quarter" idx="10"/>
          </p:nvPr>
        </p:nvSpPr>
        <p:spPr>
          <a:xfrm>
            <a:off x="381000" y="990600"/>
            <a:ext cx="8382000" cy="5334000"/>
          </a:xfrm>
          <a:prstGeom prst="rect">
            <a:avLst/>
          </a:prstGeom>
        </p:spPr>
        <p:txBody>
          <a:bodyPr vert="horz"/>
          <a:lstStyle>
            <a:lvl1pPr>
              <a:buClr>
                <a:schemeClr val="tx2"/>
              </a:buClr>
              <a:buFont typeface="Wingdings" charset="2"/>
              <a:buChar char="§"/>
              <a:defRPr>
                <a:latin typeface="+mj-lt"/>
              </a:defRPr>
            </a:lvl1pPr>
            <a:lvl2pPr>
              <a:buClr>
                <a:schemeClr val="tx2"/>
              </a:buClr>
              <a:defRPr>
                <a:latin typeface="+mj-lt"/>
              </a:defRPr>
            </a:lvl2pPr>
            <a:lvl3pPr>
              <a:buClr>
                <a:schemeClr val="tx2"/>
              </a:buClr>
              <a:buFont typeface="Wingdings" charset="2"/>
              <a:buChar char="§"/>
              <a:defRPr>
                <a:latin typeface="+mj-lt"/>
              </a:defRPr>
            </a:lvl3pPr>
            <a:lvl4pPr>
              <a:buClr>
                <a:schemeClr val="tx2"/>
              </a:buClr>
              <a:defRPr>
                <a:latin typeface="+mj-lt"/>
              </a:defRPr>
            </a:lvl4pPr>
            <a:lvl5pPr>
              <a:buClr>
                <a:schemeClr val="tx2"/>
              </a:buClr>
              <a:defRPr>
                <a:latin typeface="+mj-lt"/>
              </a:defRPr>
            </a:lvl5pPr>
          </a:lstStyle>
          <a:p>
            <a:pPr lvl="0"/>
            <a:r>
              <a:rPr lang="en-US" noProof="0" smtClean="0"/>
              <a:t>Mastertextformat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umsplatzhalter 3"/>
          <p:cNvSpPr txBox="1">
            <a:spLocks/>
          </p:cNvSpPr>
          <p:nvPr userDrawn="1"/>
        </p:nvSpPr>
        <p:spPr>
          <a:xfrm>
            <a:off x="3131840" y="6572253"/>
            <a:ext cx="2952328" cy="285771"/>
          </a:xfrm>
          <a:prstGeom prst="rect">
            <a:avLst/>
          </a:prstGeo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chemeClr val="tx1"/>
                </a:solidFill>
                <a:effectLst/>
                <a:uLnTx/>
                <a:uFillTx/>
                <a:latin typeface="+mj-lt"/>
                <a:ea typeface="+mn-ea"/>
                <a:cs typeface="Arial"/>
              </a:rPr>
              <a:t>“Protect and prosper”, Oxford, 10 February 2011</a:t>
            </a:r>
            <a:endParaRPr kumimoji="0" lang="en-GB" sz="1100" b="0" i="0" u="none" strike="noStrike" kern="1200" cap="none" spc="0" normalizeH="0" baseline="0" noProof="0" dirty="0">
              <a:ln>
                <a:noFill/>
              </a:ln>
              <a:solidFill>
                <a:schemeClr val="tx1"/>
              </a:solidFill>
              <a:effectLst/>
              <a:uLnTx/>
              <a:uFillTx/>
              <a:latin typeface="+mj-lt"/>
              <a:ea typeface="+mn-ea"/>
              <a:cs typeface="Arial"/>
            </a:endParaRPr>
          </a:p>
        </p:txBody>
      </p:sp>
      <p:pic>
        <p:nvPicPr>
          <p:cNvPr id="11" name="Picture 19" descr="unilogo4cohne"/>
          <p:cNvPicPr>
            <a:picLocks noChangeAspect="1" noChangeArrowheads="1"/>
          </p:cNvPicPr>
          <p:nvPr userDrawn="1"/>
        </p:nvPicPr>
        <p:blipFill>
          <a:blip r:embed="rId4" cstate="print"/>
          <a:srcRect/>
          <a:stretch>
            <a:fillRect/>
          </a:stretch>
        </p:blipFill>
        <p:spPr bwMode="auto">
          <a:xfrm>
            <a:off x="0" y="0"/>
            <a:ext cx="1474788" cy="647700"/>
          </a:xfrm>
          <a:prstGeom prst="rect">
            <a:avLst/>
          </a:prstGeom>
          <a:noFill/>
        </p:spPr>
      </p:pic>
      <p:sp>
        <p:nvSpPr>
          <p:cNvPr id="12" name="Rectangle 18"/>
          <p:cNvSpPr>
            <a:spLocks noChangeArrowheads="1"/>
          </p:cNvSpPr>
          <p:nvPr userDrawn="1"/>
        </p:nvSpPr>
        <p:spPr bwMode="auto">
          <a:xfrm>
            <a:off x="0" y="620713"/>
            <a:ext cx="9144000" cy="71437"/>
          </a:xfrm>
          <a:prstGeom prst="rect">
            <a:avLst/>
          </a:prstGeom>
          <a:gradFill rotWithShape="0">
            <a:gsLst>
              <a:gs pos="0">
                <a:srgbClr val="113885">
                  <a:gamma/>
                  <a:tint val="61569"/>
                  <a:invGamma/>
                </a:srgbClr>
              </a:gs>
              <a:gs pos="100000">
                <a:srgbClr val="113885"/>
              </a:gs>
            </a:gsLst>
            <a:lin ang="0" scaled="1"/>
          </a:gradFill>
          <a:ln w="9525">
            <a:solidFill>
              <a:schemeClr val="tx1"/>
            </a:solidFill>
            <a:miter lim="800000"/>
            <a:headEnd/>
            <a:tailEnd/>
          </a:ln>
          <a:effectLst/>
        </p:spPr>
        <p:txBody>
          <a:bodyPr wrap="none" anchor="ctr"/>
          <a:lstStyle/>
          <a:p>
            <a:pPr algn="ctr">
              <a:defRPr/>
            </a:pPr>
            <a:endParaRPr lang="es-ES" dirty="0"/>
          </a:p>
        </p:txBody>
      </p:sp>
      <p:sp>
        <p:nvSpPr>
          <p:cNvPr id="13" name="Text Box 5"/>
          <p:cNvSpPr txBox="1">
            <a:spLocks noChangeArrowheads="1"/>
          </p:cNvSpPr>
          <p:nvPr userDrawn="1"/>
        </p:nvSpPr>
        <p:spPr bwMode="auto">
          <a:xfrm>
            <a:off x="8062912" y="6572253"/>
            <a:ext cx="1138201" cy="285752"/>
          </a:xfrm>
          <a:prstGeom prst="rect">
            <a:avLst/>
          </a:prstGeom>
          <a:noFill/>
          <a:ln w="9525">
            <a:noFill/>
            <a:miter lim="800000"/>
            <a:headEnd/>
            <a:tailEnd/>
          </a:ln>
          <a:effectLst/>
        </p:spPr>
        <p:txBody>
          <a:bodyPr/>
          <a:lstStyle/>
          <a:p>
            <a:pPr algn="r">
              <a:defRPr/>
            </a:pPr>
            <a:fld id="{3D148424-4578-4194-92EC-9C98BDA4EED7}" type="slidenum">
              <a:rPr lang="de-DE" sz="1100">
                <a:latin typeface="+mj-lt"/>
                <a:cs typeface="Arial"/>
              </a:rPr>
              <a:pPr algn="r">
                <a:defRPr/>
              </a:pPr>
              <a:t>‹#›</a:t>
            </a:fld>
            <a:endParaRPr lang="de-DE" sz="1100" dirty="0">
              <a:latin typeface="+mj-lt"/>
              <a:cs typeface="Arial"/>
            </a:endParaRPr>
          </a:p>
        </p:txBody>
      </p:sp>
      <p:sp>
        <p:nvSpPr>
          <p:cNvPr id="14" name="Text Box 7"/>
          <p:cNvSpPr txBox="1">
            <a:spLocks noChangeArrowheads="1"/>
          </p:cNvSpPr>
          <p:nvPr userDrawn="1"/>
        </p:nvSpPr>
        <p:spPr bwMode="auto">
          <a:xfrm>
            <a:off x="42862" y="6572253"/>
            <a:ext cx="2166938" cy="285752"/>
          </a:xfrm>
          <a:prstGeom prst="rect">
            <a:avLst/>
          </a:prstGeom>
          <a:noFill/>
          <a:ln w="9525">
            <a:noFill/>
            <a:miter lim="800000"/>
            <a:headEnd/>
            <a:tailEnd/>
          </a:ln>
          <a:effectLst/>
        </p:spPr>
        <p:txBody>
          <a:bodyPr/>
          <a:lstStyle/>
          <a:p>
            <a:pPr>
              <a:defRPr/>
            </a:pPr>
            <a:r>
              <a:rPr lang="de-DE" sz="1100" baseline="0" dirty="0" smtClean="0">
                <a:latin typeface="+mj-lt"/>
                <a:cs typeface="Arial"/>
              </a:rPr>
              <a:t>Julius Arnegger</a:t>
            </a:r>
            <a:endParaRPr lang="de-DE" sz="1100" dirty="0">
              <a:latin typeface="+mj-lt"/>
              <a:cs typeface="Arial"/>
            </a:endParaRPr>
          </a:p>
        </p:txBody>
      </p:sp>
      <p:sp>
        <p:nvSpPr>
          <p:cNvPr id="15" name="Rectangle 8"/>
          <p:cNvSpPr>
            <a:spLocks noChangeArrowheads="1"/>
          </p:cNvSpPr>
          <p:nvPr userDrawn="1"/>
        </p:nvSpPr>
        <p:spPr bwMode="auto">
          <a:xfrm>
            <a:off x="-6350" y="6511308"/>
            <a:ext cx="10506472" cy="60964"/>
          </a:xfrm>
          <a:prstGeom prst="rect">
            <a:avLst/>
          </a:prstGeom>
          <a:gradFill rotWithShape="0">
            <a:gsLst>
              <a:gs pos="0">
                <a:srgbClr val="113885">
                  <a:gamma/>
                  <a:tint val="61569"/>
                  <a:invGamma/>
                </a:srgbClr>
              </a:gs>
              <a:gs pos="100000">
                <a:srgbClr val="113885"/>
              </a:gs>
            </a:gsLst>
            <a:lin ang="0" scaled="1"/>
          </a:gradFill>
          <a:ln w="9525">
            <a:solidFill>
              <a:schemeClr val="tx1"/>
            </a:solidFill>
            <a:miter lim="800000"/>
            <a:headEnd/>
            <a:tailEnd/>
          </a:ln>
          <a:effectLst/>
        </p:spPr>
        <p:txBody>
          <a:bodyPr wrap="none" anchor="ctr"/>
          <a:lstStyle/>
          <a:p>
            <a:pPr algn="ctr">
              <a:defRPr/>
            </a:pPr>
            <a:endParaRPr lang="es-ES" sz="1100" dirty="0">
              <a:latin typeface="Arial"/>
              <a:cs typeface="Arial"/>
            </a:endParaRPr>
          </a:p>
        </p:txBody>
      </p:sp>
      <p:pic>
        <p:nvPicPr>
          <p:cNvPr id="9" name="Bild 8" descr="R+D_Logo_E.eps"/>
          <p:cNvPicPr>
            <a:picLocks noChangeAspect="1"/>
          </p:cNvPicPr>
          <p:nvPr userDrawn="1"/>
        </p:nvPicPr>
        <p:blipFill>
          <a:blip r:embed="rId5" cstate="print"/>
          <a:stretch>
            <a:fillRect/>
          </a:stretch>
        </p:blipFill>
        <p:spPr>
          <a:xfrm>
            <a:off x="7620000" y="0"/>
            <a:ext cx="1524000" cy="6048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3" name="Picture 4" descr="Deutschland_Naturtourism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246" y="-1"/>
            <a:ext cx="9160246" cy="9557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0756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Calculation of income and employment effects</a:t>
            </a:r>
            <a:endParaRPr lang="en-GB"/>
          </a:p>
        </p:txBody>
      </p:sp>
      <p:pic>
        <p:nvPicPr>
          <p:cNvPr id="4" name="Picture 12" descr="ÖkonomischeEffekteAblauf_e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123825" y="1214438"/>
            <a:ext cx="8888413" cy="4857750"/>
          </a:xfrm>
          <a:prstGeom prst="rect">
            <a:avLst/>
          </a:prstGeom>
        </p:spPr>
      </p:pic>
      <p:sp>
        <p:nvSpPr>
          <p:cNvPr id="3" name="Rechteck 2"/>
          <p:cNvSpPr/>
          <p:nvPr/>
        </p:nvSpPr>
        <p:spPr>
          <a:xfrm>
            <a:off x="1992412" y="4754860"/>
            <a:ext cx="648072" cy="58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tx1"/>
                </a:solidFill>
                <a:latin typeface="Arial"/>
                <a:cs typeface="Arial"/>
              </a:rPr>
              <a:t>Multi-plier</a:t>
            </a:r>
            <a:endParaRPr lang="en-GB" sz="1200" dirty="0">
              <a:solidFill>
                <a:schemeClr val="tx1"/>
              </a:solidFill>
              <a:latin typeface="Arial"/>
              <a:cs typeface="Arial"/>
            </a:endParaRPr>
          </a:p>
        </p:txBody>
      </p:sp>
      <p:sp>
        <p:nvSpPr>
          <p:cNvPr id="5" name="Rechteck 4"/>
          <p:cNvSpPr/>
          <p:nvPr/>
        </p:nvSpPr>
        <p:spPr>
          <a:xfrm>
            <a:off x="6706840" y="1819424"/>
            <a:ext cx="648072" cy="58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tx1"/>
                </a:solidFill>
                <a:latin typeface="Arial"/>
                <a:cs typeface="Arial"/>
              </a:rPr>
              <a:t>Multi-plier</a:t>
            </a:r>
            <a:endParaRPr lang="en-GB" sz="1200" dirty="0">
              <a:solidFill>
                <a:schemeClr val="tx1"/>
              </a:solidFill>
              <a:latin typeface="Arial"/>
              <a:cs typeface="Arial"/>
            </a:endParaRPr>
          </a:p>
        </p:txBody>
      </p:sp>
    </p:spTree>
    <p:extLst>
      <p:ext uri="{BB962C8B-B14F-4D97-AF65-F5344CB8AC3E}">
        <p14:creationId xmlns="" xmlns:p14="http://schemas.microsoft.com/office/powerpoint/2010/main" val="770578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Visitors with high national park affinity</a:t>
            </a:r>
            <a:endParaRPr lang="en-GB" dirty="0"/>
          </a:p>
        </p:txBody>
      </p:sp>
      <p:sp>
        <p:nvSpPr>
          <p:cNvPr id="5" name="Rechteck 4"/>
          <p:cNvSpPr/>
          <p:nvPr/>
        </p:nvSpPr>
        <p:spPr>
          <a:xfrm>
            <a:off x="6379553" y="764704"/>
            <a:ext cx="2376264" cy="864096"/>
          </a:xfrm>
          <a:prstGeom prst="rect">
            <a:avLst/>
          </a:prstGeom>
          <a:solidFill>
            <a:srgbClr val="FFFFFF"/>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mtClean="0">
                <a:solidFill>
                  <a:schemeClr val="tx1"/>
                </a:solidFill>
              </a:rPr>
              <a:t>“Do you know whether this area enjoys any special protection?”</a:t>
            </a:r>
            <a:endParaRPr lang="en-GB" sz="1600" b="1">
              <a:solidFill>
                <a:schemeClr val="tx1"/>
              </a:solidFill>
            </a:endParaRPr>
          </a:p>
        </p:txBody>
      </p:sp>
      <p:sp>
        <p:nvSpPr>
          <p:cNvPr id="11" name="Rechteck 10"/>
          <p:cNvSpPr/>
          <p:nvPr/>
        </p:nvSpPr>
        <p:spPr>
          <a:xfrm>
            <a:off x="5249487" y="2420888"/>
            <a:ext cx="2520280" cy="576064"/>
          </a:xfrm>
          <a:prstGeom prst="rect">
            <a:avLst/>
          </a:prstGeom>
          <a:solidFill>
            <a:srgbClr val="FFFFFF"/>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mtClean="0">
                <a:solidFill>
                  <a:schemeClr val="tx1"/>
                </a:solidFill>
              </a:rPr>
              <a:t>“Do you know whether this region is a national park?”</a:t>
            </a:r>
            <a:endParaRPr lang="en-GB" sz="1600" b="1">
              <a:solidFill>
                <a:schemeClr val="tx1"/>
              </a:solidFill>
            </a:endParaRPr>
          </a:p>
        </p:txBody>
      </p:sp>
      <p:sp>
        <p:nvSpPr>
          <p:cNvPr id="12" name="Rechteck 11"/>
          <p:cNvSpPr/>
          <p:nvPr/>
        </p:nvSpPr>
        <p:spPr>
          <a:xfrm>
            <a:off x="4075297" y="3789040"/>
            <a:ext cx="2376264" cy="1080120"/>
          </a:xfrm>
          <a:prstGeom prst="rect">
            <a:avLst/>
          </a:prstGeom>
          <a:solidFill>
            <a:srgbClr val="FFFFFF"/>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mtClean="0">
                <a:solidFill>
                  <a:schemeClr val="tx1"/>
                </a:solidFill>
              </a:rPr>
              <a:t>“How important was the existence of the national park in your decision to come to this region?”</a:t>
            </a:r>
            <a:endParaRPr lang="en-GB" sz="1600" b="1">
              <a:solidFill>
                <a:schemeClr val="tx1"/>
              </a:solidFill>
            </a:endParaRPr>
          </a:p>
        </p:txBody>
      </p:sp>
      <p:sp>
        <p:nvSpPr>
          <p:cNvPr id="13" name="Rechteck 12"/>
          <p:cNvSpPr/>
          <p:nvPr/>
        </p:nvSpPr>
        <p:spPr>
          <a:xfrm>
            <a:off x="2995177" y="5877272"/>
            <a:ext cx="2808312" cy="57606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smtClean="0">
                <a:solidFill>
                  <a:schemeClr val="tx1"/>
                </a:solidFill>
              </a:rPr>
              <a:t>45.8% = share of visitors with high national park affinity</a:t>
            </a:r>
            <a:endParaRPr lang="en-GB" sz="1600" b="1">
              <a:solidFill>
                <a:schemeClr val="tx1"/>
              </a:solidFill>
            </a:endParaRPr>
          </a:p>
        </p:txBody>
      </p:sp>
      <p:sp>
        <p:nvSpPr>
          <p:cNvPr id="14" name="Rechteck 13"/>
          <p:cNvSpPr/>
          <p:nvPr/>
        </p:nvSpPr>
        <p:spPr>
          <a:xfrm>
            <a:off x="6201157" y="5877272"/>
            <a:ext cx="2304256" cy="576064"/>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smtClean="0">
                <a:solidFill>
                  <a:schemeClr val="tx1"/>
                </a:solidFill>
              </a:rPr>
              <a:t>Other visitors</a:t>
            </a:r>
            <a:endParaRPr lang="en-GB" sz="1600" b="1">
              <a:solidFill>
                <a:schemeClr val="tx1"/>
              </a:solidFill>
            </a:endParaRPr>
          </a:p>
        </p:txBody>
      </p:sp>
      <p:cxnSp>
        <p:nvCxnSpPr>
          <p:cNvPr id="16" name="Gerade Verbindung mit Pfeil 15"/>
          <p:cNvCxnSpPr/>
          <p:nvPr/>
        </p:nvCxnSpPr>
        <p:spPr>
          <a:xfrm>
            <a:off x="8323769" y="1628800"/>
            <a:ext cx="0" cy="4248472"/>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a:off x="6883609" y="1628800"/>
            <a:ext cx="0" cy="792088"/>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p:nvPr/>
        </p:nvCxnSpPr>
        <p:spPr>
          <a:xfrm>
            <a:off x="5803489" y="2996952"/>
            <a:ext cx="0" cy="792088"/>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p:nvPr/>
        </p:nvCxnSpPr>
        <p:spPr>
          <a:xfrm>
            <a:off x="7243649" y="2996952"/>
            <a:ext cx="0" cy="2880320"/>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p:nvPr/>
        </p:nvCxnSpPr>
        <p:spPr>
          <a:xfrm>
            <a:off x="4219313" y="4869160"/>
            <a:ext cx="0" cy="1008112"/>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a:off x="6307545" y="4869160"/>
            <a:ext cx="0" cy="1008112"/>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32" name="Textfeld 31"/>
          <p:cNvSpPr txBox="1"/>
          <p:nvPr/>
        </p:nvSpPr>
        <p:spPr>
          <a:xfrm>
            <a:off x="6193113" y="1692096"/>
            <a:ext cx="740194" cy="523220"/>
          </a:xfrm>
          <a:prstGeom prst="rect">
            <a:avLst/>
          </a:prstGeom>
          <a:noFill/>
        </p:spPr>
        <p:txBody>
          <a:bodyPr wrap="none" rtlCol="0">
            <a:spAutoFit/>
          </a:bodyPr>
          <a:lstStyle/>
          <a:p>
            <a:pPr algn="r"/>
            <a:r>
              <a:rPr lang="en-GB" sz="1400" b="1" smtClean="0"/>
              <a:t>Yes</a:t>
            </a:r>
          </a:p>
          <a:p>
            <a:pPr algn="r"/>
            <a:r>
              <a:rPr lang="en-GB" sz="1400" smtClean="0"/>
              <a:t>(86.1%)</a:t>
            </a:r>
            <a:endParaRPr lang="en-GB" sz="1400"/>
          </a:p>
        </p:txBody>
      </p:sp>
      <p:sp>
        <p:nvSpPr>
          <p:cNvPr id="33" name="Textfeld 32"/>
          <p:cNvSpPr txBox="1"/>
          <p:nvPr/>
        </p:nvSpPr>
        <p:spPr>
          <a:xfrm>
            <a:off x="8296302" y="1692096"/>
            <a:ext cx="740194" cy="523220"/>
          </a:xfrm>
          <a:prstGeom prst="rect">
            <a:avLst/>
          </a:prstGeom>
          <a:noFill/>
        </p:spPr>
        <p:txBody>
          <a:bodyPr wrap="none" rtlCol="0">
            <a:spAutoFit/>
          </a:bodyPr>
          <a:lstStyle/>
          <a:p>
            <a:r>
              <a:rPr lang="en-GB" sz="1400" b="1" smtClean="0"/>
              <a:t>No</a:t>
            </a:r>
          </a:p>
          <a:p>
            <a:r>
              <a:rPr lang="en-GB" sz="1400" smtClean="0"/>
              <a:t>(13.9%)</a:t>
            </a:r>
            <a:endParaRPr lang="en-GB" sz="1400"/>
          </a:p>
        </p:txBody>
      </p:sp>
      <p:sp>
        <p:nvSpPr>
          <p:cNvPr id="34" name="Textfeld 33"/>
          <p:cNvSpPr txBox="1"/>
          <p:nvPr/>
        </p:nvSpPr>
        <p:spPr>
          <a:xfrm>
            <a:off x="5103586" y="3068960"/>
            <a:ext cx="740194" cy="523220"/>
          </a:xfrm>
          <a:prstGeom prst="rect">
            <a:avLst/>
          </a:prstGeom>
          <a:noFill/>
        </p:spPr>
        <p:txBody>
          <a:bodyPr wrap="none" rtlCol="0">
            <a:spAutoFit/>
          </a:bodyPr>
          <a:lstStyle/>
          <a:p>
            <a:pPr algn="r"/>
            <a:r>
              <a:rPr lang="en-GB" sz="1400" b="1" smtClean="0"/>
              <a:t>Yes</a:t>
            </a:r>
          </a:p>
          <a:p>
            <a:pPr algn="r"/>
            <a:r>
              <a:rPr lang="en-GB" sz="1400" smtClean="0"/>
              <a:t>(97.4%)</a:t>
            </a:r>
            <a:endParaRPr lang="en-GB" sz="1400"/>
          </a:p>
        </p:txBody>
      </p:sp>
      <p:sp>
        <p:nvSpPr>
          <p:cNvPr id="35" name="Textfeld 34"/>
          <p:cNvSpPr txBox="1"/>
          <p:nvPr/>
        </p:nvSpPr>
        <p:spPr>
          <a:xfrm>
            <a:off x="7190455" y="3068960"/>
            <a:ext cx="649199" cy="523220"/>
          </a:xfrm>
          <a:prstGeom prst="rect">
            <a:avLst/>
          </a:prstGeom>
          <a:noFill/>
        </p:spPr>
        <p:txBody>
          <a:bodyPr wrap="none" rtlCol="0">
            <a:spAutoFit/>
          </a:bodyPr>
          <a:lstStyle/>
          <a:p>
            <a:r>
              <a:rPr lang="en-GB" sz="1400" b="1" smtClean="0"/>
              <a:t>No</a:t>
            </a:r>
          </a:p>
          <a:p>
            <a:r>
              <a:rPr lang="en-GB" sz="1400" smtClean="0"/>
              <a:t>(0.3%)</a:t>
            </a:r>
            <a:endParaRPr lang="en-GB" sz="1400"/>
          </a:p>
        </p:txBody>
      </p:sp>
      <p:sp>
        <p:nvSpPr>
          <p:cNvPr id="36" name="Textfeld 35"/>
          <p:cNvSpPr txBox="1"/>
          <p:nvPr/>
        </p:nvSpPr>
        <p:spPr>
          <a:xfrm>
            <a:off x="3474260" y="5013176"/>
            <a:ext cx="1509635" cy="738664"/>
          </a:xfrm>
          <a:prstGeom prst="rect">
            <a:avLst/>
          </a:prstGeom>
          <a:noFill/>
        </p:spPr>
        <p:txBody>
          <a:bodyPr wrap="none" rtlCol="0">
            <a:spAutoFit/>
          </a:bodyPr>
          <a:lstStyle/>
          <a:p>
            <a:pPr algn="ctr"/>
            <a:r>
              <a:rPr lang="en-GB" sz="1400" b="1" dirty="0" smtClean="0">
                <a:effectLst>
                  <a:glow rad="139700">
                    <a:schemeClr val="bg1">
                      <a:alpha val="40000"/>
                    </a:schemeClr>
                  </a:glow>
                </a:effectLst>
              </a:rPr>
              <a:t>Important</a:t>
            </a:r>
          </a:p>
          <a:p>
            <a:pPr algn="ctr"/>
            <a:r>
              <a:rPr lang="en-GB" sz="1400" b="1" dirty="0" smtClean="0">
                <a:effectLst>
                  <a:glow rad="139700">
                    <a:schemeClr val="bg1">
                      <a:alpha val="40000"/>
                    </a:schemeClr>
                  </a:glow>
                </a:effectLst>
              </a:rPr>
              <a:t>or very important</a:t>
            </a:r>
          </a:p>
          <a:p>
            <a:pPr algn="ctr"/>
            <a:r>
              <a:rPr lang="en-GB" sz="1400" dirty="0" smtClean="0">
                <a:effectLst>
                  <a:glow rad="139700">
                    <a:schemeClr val="bg1">
                      <a:alpha val="40000"/>
                    </a:schemeClr>
                  </a:glow>
                </a:effectLst>
              </a:rPr>
              <a:t>(54.7%)</a:t>
            </a:r>
            <a:endParaRPr lang="en-GB" sz="1400" dirty="0">
              <a:effectLst>
                <a:glow rad="139700">
                  <a:schemeClr val="bg1">
                    <a:alpha val="40000"/>
                  </a:schemeClr>
                </a:glow>
              </a:effectLst>
            </a:endParaRPr>
          </a:p>
        </p:txBody>
      </p:sp>
      <p:sp>
        <p:nvSpPr>
          <p:cNvPr id="38" name="Textfeld 37"/>
          <p:cNvSpPr txBox="1"/>
          <p:nvPr/>
        </p:nvSpPr>
        <p:spPr>
          <a:xfrm>
            <a:off x="5647180" y="5013176"/>
            <a:ext cx="1338828" cy="738664"/>
          </a:xfrm>
          <a:prstGeom prst="rect">
            <a:avLst/>
          </a:prstGeom>
          <a:noFill/>
        </p:spPr>
        <p:txBody>
          <a:bodyPr wrap="none" rtlCol="0">
            <a:spAutoFit/>
          </a:bodyPr>
          <a:lstStyle/>
          <a:p>
            <a:pPr algn="ctr"/>
            <a:r>
              <a:rPr lang="en-GB" sz="1400" b="1" dirty="0" smtClean="0">
                <a:effectLst>
                  <a:glow rad="139700">
                    <a:schemeClr val="bg1">
                      <a:alpha val="40000"/>
                    </a:schemeClr>
                  </a:glow>
                </a:effectLst>
              </a:rPr>
              <a:t>Less important</a:t>
            </a:r>
          </a:p>
          <a:p>
            <a:pPr algn="ctr"/>
            <a:r>
              <a:rPr lang="en-GB" sz="1400" b="1" dirty="0" smtClean="0">
                <a:effectLst>
                  <a:glow rad="139700">
                    <a:schemeClr val="bg1">
                      <a:alpha val="40000"/>
                    </a:schemeClr>
                  </a:glow>
                </a:effectLst>
              </a:rPr>
              <a:t>or unimportant</a:t>
            </a:r>
          </a:p>
          <a:p>
            <a:pPr algn="ctr"/>
            <a:r>
              <a:rPr lang="en-GB" sz="1400" dirty="0" smtClean="0">
                <a:effectLst>
                  <a:glow rad="139700">
                    <a:schemeClr val="bg1">
                      <a:alpha val="40000"/>
                    </a:schemeClr>
                  </a:glow>
                </a:effectLst>
              </a:rPr>
              <a:t>(44.6%)</a:t>
            </a:r>
            <a:endParaRPr lang="en-GB" sz="1400" dirty="0">
              <a:effectLst>
                <a:glow rad="139700">
                  <a:schemeClr val="bg1">
                    <a:alpha val="40000"/>
                  </a:schemeClr>
                </a:glow>
              </a:effectLst>
            </a:endParaRPr>
          </a:p>
        </p:txBody>
      </p:sp>
      <p:sp>
        <p:nvSpPr>
          <p:cNvPr id="39" name="Textfeld 38"/>
          <p:cNvSpPr txBox="1"/>
          <p:nvPr/>
        </p:nvSpPr>
        <p:spPr>
          <a:xfrm>
            <a:off x="827584" y="1340768"/>
            <a:ext cx="3422932" cy="461665"/>
          </a:xfrm>
          <a:prstGeom prst="rect">
            <a:avLst/>
          </a:prstGeom>
          <a:noFill/>
        </p:spPr>
        <p:txBody>
          <a:bodyPr wrap="none" rtlCol="0">
            <a:spAutoFit/>
          </a:bodyPr>
          <a:lstStyle/>
          <a:p>
            <a:r>
              <a:rPr lang="en-GB" sz="2400" b="1" smtClean="0"/>
              <a:t>Example: Bavarian Forest</a:t>
            </a:r>
            <a:endParaRPr lang="en-GB" sz="2400" b="1"/>
          </a:p>
        </p:txBody>
      </p:sp>
      <p:graphicFrame>
        <p:nvGraphicFramePr>
          <p:cNvPr id="41" name="Diagramm 40"/>
          <p:cNvGraphicFramePr>
            <a:graphicFrameLocks/>
          </p:cNvGraphicFramePr>
          <p:nvPr>
            <p:extLst>
              <p:ext uri="{D42A27DB-BD31-4B8C-83A1-F6EECF244321}">
                <p14:modId xmlns="" xmlns:p14="http://schemas.microsoft.com/office/powerpoint/2010/main" val="3127765518"/>
              </p:ext>
            </p:extLst>
          </p:nvPr>
        </p:nvGraphicFramePr>
        <p:xfrm>
          <a:off x="0" y="1988840"/>
          <a:ext cx="370790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1096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32" grpId="0"/>
      <p:bldP spid="33" grpId="0"/>
      <p:bldP spid="34" grpId="0"/>
      <p:bldP spid="35" grpId="0"/>
      <p:bldP spid="36" grpId="0"/>
      <p:bldP spid="38" grpId="0"/>
      <p:bldGraphic spid="4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0"/>
            <a:ext cx="6264696" cy="642918"/>
          </a:xfrm>
        </p:spPr>
        <p:txBody>
          <a:bodyPr/>
          <a:lstStyle/>
          <a:p>
            <a:r>
              <a:rPr lang="de-DE" sz="2300" dirty="0" smtClean="0"/>
              <a:t>National park </a:t>
            </a:r>
            <a:r>
              <a:rPr lang="de-DE" sz="2300" dirty="0" err="1" smtClean="0"/>
              <a:t>affinity</a:t>
            </a:r>
            <a:r>
              <a:rPr lang="de-DE" sz="2300" dirty="0" smtClean="0"/>
              <a:t>, </a:t>
            </a:r>
            <a:r>
              <a:rPr lang="de-DE" sz="2300" dirty="0" err="1" smtClean="0"/>
              <a:t>visitor</a:t>
            </a:r>
            <a:r>
              <a:rPr lang="de-DE" sz="2300" dirty="0" smtClean="0"/>
              <a:t> </a:t>
            </a:r>
            <a:r>
              <a:rPr lang="de-DE" sz="2300" dirty="0" err="1" smtClean="0"/>
              <a:t>days</a:t>
            </a:r>
            <a:r>
              <a:rPr lang="de-DE" sz="2300" dirty="0" smtClean="0"/>
              <a:t>, </a:t>
            </a:r>
            <a:r>
              <a:rPr lang="de-DE" sz="2300" dirty="0" err="1" smtClean="0"/>
              <a:t>visitor</a:t>
            </a:r>
            <a:r>
              <a:rPr lang="de-DE" sz="2300" dirty="0" smtClean="0"/>
              <a:t> </a:t>
            </a:r>
            <a:r>
              <a:rPr lang="de-DE" sz="2300" dirty="0" err="1" smtClean="0"/>
              <a:t>density</a:t>
            </a:r>
            <a:endParaRPr lang="de-DE" sz="2300" dirty="0"/>
          </a:p>
        </p:txBody>
      </p:sp>
      <p:pic>
        <p:nvPicPr>
          <p:cNvPr id="4" name="Grafik 2" descr="Abb_LaUP_6.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2625" y="1006475"/>
            <a:ext cx="7715250" cy="524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feld 5"/>
          <p:cNvSpPr txBox="1"/>
          <p:nvPr/>
        </p:nvSpPr>
        <p:spPr>
          <a:xfrm>
            <a:off x="7238348" y="6237312"/>
            <a:ext cx="1897709" cy="253916"/>
          </a:xfrm>
          <a:prstGeom prst="rect">
            <a:avLst/>
          </a:prstGeom>
          <a:noFill/>
        </p:spPr>
        <p:txBody>
          <a:bodyPr wrap="none" rtlCol="0">
            <a:spAutoFit/>
          </a:bodyPr>
          <a:lstStyle/>
          <a:p>
            <a:r>
              <a:rPr lang="de-DE" sz="1050" i="1" dirty="0" smtClean="0"/>
              <a:t>Source: Mayer et al. (2010): 76</a:t>
            </a:r>
            <a:endParaRPr lang="de-DE" sz="1050" i="1" dirty="0"/>
          </a:p>
        </p:txBody>
      </p:sp>
    </p:spTree>
    <p:extLst>
      <p:ext uri="{BB962C8B-B14F-4D97-AF65-F5344CB8AC3E}">
        <p14:creationId xmlns="" xmlns:p14="http://schemas.microsoft.com/office/powerpoint/2010/main" val="162237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Economic impacts</a:t>
            </a:r>
            <a:endParaRPr lang="en-GB" dirty="0"/>
          </a:p>
        </p:txBody>
      </p:sp>
      <p:graphicFrame>
        <p:nvGraphicFramePr>
          <p:cNvPr id="4" name="Tabelle 3"/>
          <p:cNvGraphicFramePr>
            <a:graphicFrameLocks noGrp="1"/>
          </p:cNvGraphicFramePr>
          <p:nvPr>
            <p:extLst>
              <p:ext uri="{D42A27DB-BD31-4B8C-83A1-F6EECF244321}">
                <p14:modId xmlns="" xmlns:p14="http://schemas.microsoft.com/office/powerpoint/2010/main" val="794562114"/>
              </p:ext>
            </p:extLst>
          </p:nvPr>
        </p:nvGraphicFramePr>
        <p:xfrm>
          <a:off x="95250" y="1362075"/>
          <a:ext cx="8929688" cy="4989515"/>
        </p:xfrm>
        <a:graphic>
          <a:graphicData uri="http://schemas.openxmlformats.org/drawingml/2006/table">
            <a:tbl>
              <a:tblPr/>
              <a:tblGrid>
                <a:gridCol w="1733550"/>
                <a:gridCol w="1295400"/>
                <a:gridCol w="1143000"/>
                <a:gridCol w="1219200"/>
                <a:gridCol w="1219200"/>
                <a:gridCol w="1219200"/>
                <a:gridCol w="1100138"/>
              </a:tblGrid>
              <a:tr h="642938">
                <a:tc>
                  <a:txBody>
                    <a:bodyPr/>
                    <a:lstStyle/>
                    <a:p>
                      <a:pPr marL="0" marR="0" lvl="0" indent="0" algn="l" defTabSz="457200" rtl="0" eaLnBrk="1" fontAlgn="base" latinLnBrk="0" hangingPunct="1">
                        <a:lnSpc>
                          <a:spcPts val="1100"/>
                        </a:lnSpc>
                        <a:spcBef>
                          <a:spcPct val="0"/>
                        </a:spcBef>
                        <a:spcAft>
                          <a:spcPct val="0"/>
                        </a:spcAft>
                        <a:buClrTx/>
                        <a:buSzTx/>
                        <a:buFontTx/>
                        <a:buNone/>
                        <a:tabLst/>
                      </a:pPr>
                      <a:endParaRPr kumimoji="0" lang="en-GB" sz="1500" b="0" i="0" u="none" strike="noStrike" cap="none" normalizeH="0" baseline="0" noProof="0" dirty="0">
                        <a:ln>
                          <a:noFill/>
                        </a:ln>
                        <a:solidFill>
                          <a:schemeClr val="tx1"/>
                        </a:solidFill>
                        <a:effectLst/>
                        <a:latin typeface="Goudy"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smtClean="0">
                          <a:ln>
                            <a:noFill/>
                          </a:ln>
                          <a:solidFill>
                            <a:schemeClr val="tx1"/>
                          </a:solidFill>
                          <a:effectLst/>
                          <a:latin typeface="Arial" charset="0"/>
                          <a:ea typeface="ＭＳ Ｐゴシック" charset="0"/>
                          <a:cs typeface="Times New Roman" charset="0"/>
                        </a:rPr>
                        <a:t>Bayerischer Wald</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smtClean="0">
                          <a:ln>
                            <a:noFill/>
                          </a:ln>
                          <a:solidFill>
                            <a:schemeClr val="tx1"/>
                          </a:solidFill>
                          <a:effectLst/>
                          <a:latin typeface="Arial" charset="0"/>
                          <a:ea typeface="ＭＳ Ｐゴシック" charset="0"/>
                          <a:cs typeface="Times New Roman" charset="0"/>
                        </a:rPr>
                        <a:t>Eifel</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smtClean="0">
                          <a:ln>
                            <a:noFill/>
                          </a:ln>
                          <a:solidFill>
                            <a:schemeClr val="tx1"/>
                          </a:solidFill>
                          <a:effectLst/>
                          <a:latin typeface="Arial" charset="0"/>
                          <a:ea typeface="ＭＳ Ｐゴシック" charset="0"/>
                          <a:cs typeface="Times New Roman" charset="0"/>
                        </a:rPr>
                        <a:t>Hainich</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smtClean="0">
                          <a:ln>
                            <a:noFill/>
                          </a:ln>
                          <a:solidFill>
                            <a:schemeClr val="tx1"/>
                          </a:solidFill>
                          <a:effectLst/>
                          <a:latin typeface="Arial" charset="0"/>
                          <a:ea typeface="ＭＳ Ｐゴシック" charset="0"/>
                          <a:cs typeface="Times New Roman" charset="0"/>
                        </a:rPr>
                        <a:t>Kellerwald-Edersee</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smtClean="0">
                          <a:ln>
                            <a:noFill/>
                          </a:ln>
                          <a:solidFill>
                            <a:schemeClr val="tx1"/>
                          </a:solidFill>
                          <a:effectLst/>
                          <a:latin typeface="Arial" charset="0"/>
                          <a:ea typeface="ＭＳ Ｐゴシック" charset="0"/>
                          <a:cs typeface="Times New Roman" charset="0"/>
                        </a:rPr>
                        <a:t>Nds. Wattenmeer</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noProof="0" smtClean="0">
                          <a:ln>
                            <a:noFill/>
                          </a:ln>
                          <a:solidFill>
                            <a:schemeClr val="tx1"/>
                          </a:solidFill>
                          <a:effectLst/>
                          <a:latin typeface="Arial" charset="0"/>
                          <a:ea typeface="ＭＳ Ｐゴシック" charset="0"/>
                          <a:cs typeface="Times New Roman" charset="0"/>
                        </a:rPr>
                        <a:t>Müritz</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Visitor days</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760,000</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350,000</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450,000</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123,000</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290,000</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119,000</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200,000</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52,000</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20,650,000</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2,256,000</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390,000</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167,000</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4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Share of daytrippers</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33 %</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29 %</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76 %</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70 %</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76 %</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74 %</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59 %</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58 %</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15 %</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15 %</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39 %</a:t>
                      </a:r>
                      <a:endParaRPr kumimoji="0" lang="en-GB" sz="1500" b="0" i="0" u="none" strike="noStrike" cap="none" normalizeH="0" baseline="0" noProof="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smtClean="0">
                          <a:ln>
                            <a:noFill/>
                          </a:ln>
                          <a:solidFill>
                            <a:schemeClr val="tx1"/>
                          </a:solidFill>
                          <a:effectLst/>
                          <a:latin typeface="Arial" charset="0"/>
                          <a:ea typeface="ＭＳ Ｐゴシック" charset="0"/>
                          <a:cs typeface="Times New Roman" charset="0"/>
                        </a:rPr>
                        <a:t>37 %</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r>
              <a:tr h="64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err="1" smtClean="0">
                          <a:ln>
                            <a:noFill/>
                          </a:ln>
                          <a:solidFill>
                            <a:schemeClr val="tx1"/>
                          </a:solidFill>
                          <a:effectLst/>
                          <a:latin typeface="Arial" charset="0"/>
                          <a:ea typeface="ＭＳ Ｐゴシック" charset="0"/>
                          <a:cs typeface="Times New Roman" charset="0"/>
                        </a:rPr>
                        <a:t>Ø</a:t>
                      </a: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 </a:t>
                      </a:r>
                      <a:r>
                        <a:rPr kumimoji="0" lang="en-GB" sz="1500" b="0" i="0" u="none" strike="noStrike" cap="none" normalizeH="0" baseline="0" noProof="0" dirty="0" smtClean="0">
                          <a:ln>
                            <a:noFill/>
                          </a:ln>
                          <a:solidFill>
                            <a:schemeClr val="tx1"/>
                          </a:solidFill>
                          <a:effectLst/>
                          <a:latin typeface="Arial" charset="0"/>
                          <a:ea typeface="ＭＳ Ｐゴシック" charset="0"/>
                          <a:cs typeface="ＭＳ Ｐゴシック" charset="0"/>
                        </a:rPr>
                        <a:t>Daily expenditures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ＭＳ Ｐゴシック" charset="0"/>
                        </a:rPr>
                        <a:t>per Person (EUR)</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36.57</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38.70</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19.31</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22.77</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17.25</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18.85</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19.48</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20.14</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50.37</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51.32</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34.32</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33.80</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r>
              <a:tr h="64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Gross turnover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(m EUR)</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27.8</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13.5</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8.7</a:t>
                      </a: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2.8</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5.0</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2.2</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3.9</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1.0</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1,040.2</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115.8</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13.4</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5.6</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r>
              <a:tr h="64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Income (m EUR)</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13.5</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6.5</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4.3</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1.4</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2.5</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1.12</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1.9</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0.52</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525.1</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58.2</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6.9</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2.8</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dirty="0" err="1" smtClean="0">
                          <a:ln>
                            <a:noFill/>
                          </a:ln>
                          <a:solidFill>
                            <a:schemeClr val="tx1"/>
                          </a:solidFill>
                          <a:effectLst/>
                          <a:latin typeface="Arial" charset="0"/>
                          <a:ea typeface="ＭＳ Ｐゴシック" charset="0"/>
                          <a:cs typeface="Times New Roman" charset="0"/>
                        </a:rPr>
                        <a:t>Ø</a:t>
                      </a: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 regional income per capita (EUR)</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ts val="60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14,387</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ts val="60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16,217</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ts val="60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12,132</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ts val="60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18,335</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ts val="60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17,335</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ts val="600"/>
                        </a:spcBef>
                        <a:spcAft>
                          <a:spcPts val="200"/>
                        </a:spcAft>
                        <a:buClrTx/>
                        <a:buSzTx/>
                        <a:buFontTx/>
                        <a:buNone/>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10,918</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a:noFill/>
                    </a:lnB>
                    <a:lnTlToBr>
                      <a:noFill/>
                    </a:lnTlToBr>
                    <a:lnBlToTr>
                      <a:noFill/>
                    </a:lnBlToTr>
                    <a:noFill/>
                  </a:tcPr>
                </a:tc>
              </a:tr>
              <a:tr h="631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noProof="0" smtClean="0">
                          <a:ln>
                            <a:noFill/>
                          </a:ln>
                          <a:solidFill>
                            <a:schemeClr val="tx1"/>
                          </a:solidFill>
                          <a:effectLst/>
                          <a:latin typeface="Arial" charset="0"/>
                          <a:ea typeface="ＭＳ Ｐゴシック" charset="0"/>
                          <a:cs typeface="Times New Roman" charset="0"/>
                        </a:rPr>
                        <a:t>Income equivalent (persons)</a:t>
                      </a:r>
                      <a:endParaRPr kumimoji="0" lang="en-GB" sz="1500" b="0" i="0" u="none" strike="noStrike" cap="none" normalizeH="0" baseline="0" noProof="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939</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456</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265</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85</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206</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92</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105</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28</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30.289</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3.360</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0" u="none" strike="noStrike" cap="none" normalizeH="0" baseline="0" noProof="0" dirty="0" smtClean="0">
                          <a:ln>
                            <a:noFill/>
                          </a:ln>
                          <a:solidFill>
                            <a:schemeClr val="tx1"/>
                          </a:solidFill>
                          <a:effectLst/>
                          <a:latin typeface="Arial" charset="0"/>
                          <a:ea typeface="ＭＳ Ｐゴシック" charset="0"/>
                          <a:cs typeface="Times New Roman" charset="0"/>
                        </a:rPr>
                        <a:t>628</a:t>
                      </a:r>
                      <a:endParaRPr kumimoji="0" lang="en-GB" sz="1500" b="0" i="0" u="none" strike="noStrike" cap="none" normalizeH="0" baseline="0" noProof="0" dirty="0" smtClean="0">
                        <a:ln>
                          <a:noFill/>
                        </a:ln>
                        <a:solidFill>
                          <a:schemeClr val="tx1"/>
                        </a:solidFill>
                        <a:effectLst/>
                        <a:latin typeface="Times New Roman" charset="0"/>
                        <a:ea typeface="ＭＳ Ｐゴシック" charset="0"/>
                        <a:cs typeface="Times New Roman" charset="0"/>
                      </a:endParaRPr>
                    </a:p>
                    <a:p>
                      <a:pPr marL="0" marR="0" lvl="0" indent="0" algn="r" defTabSz="457200" rtl="0" eaLnBrk="1" fontAlgn="base" latinLnBrk="0" hangingPunct="1">
                        <a:lnSpc>
                          <a:spcPct val="100000"/>
                        </a:lnSpc>
                        <a:spcBef>
                          <a:spcPct val="0"/>
                        </a:spcBef>
                        <a:spcAft>
                          <a:spcPts val="200"/>
                        </a:spcAft>
                        <a:buClrTx/>
                        <a:buSzTx/>
                        <a:buFontTx/>
                        <a:buNone/>
                        <a:tabLst>
                          <a:tab pos="1233488" algn="l"/>
                        </a:tabLst>
                      </a:pPr>
                      <a:r>
                        <a:rPr kumimoji="0" lang="en-GB" sz="1500" b="0" i="1" u="none" strike="noStrike" cap="none" normalizeH="0" baseline="0" noProof="0" dirty="0" smtClean="0">
                          <a:ln>
                            <a:noFill/>
                          </a:ln>
                          <a:solidFill>
                            <a:schemeClr val="tx1"/>
                          </a:solidFill>
                          <a:effectLst/>
                          <a:latin typeface="Arial" charset="0"/>
                          <a:ea typeface="ＭＳ Ｐゴシック" charset="0"/>
                          <a:cs typeface="Times New Roman" charset="0"/>
                        </a:rPr>
                        <a:t>261</a:t>
                      </a:r>
                      <a:endParaRPr kumimoji="0" lang="en-GB" sz="1500" b="0" i="0" u="none" strike="noStrike" cap="none" normalizeH="0" baseline="0" noProof="0" dirty="0">
                        <a:ln>
                          <a:noFill/>
                        </a:ln>
                        <a:solidFill>
                          <a:schemeClr val="tx1"/>
                        </a:solidFill>
                        <a:effectLst/>
                        <a:latin typeface="Times New Roman" charset="0"/>
                        <a:ea typeface="ＭＳ Ｐゴシック" charset="0"/>
                        <a:cs typeface="Times New Roman" charset="0"/>
                      </a:endParaRPr>
                    </a:p>
                  </a:txBody>
                  <a:tcPr marL="55140" marR="5514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feld 4"/>
          <p:cNvSpPr txBox="1">
            <a:spLocks noChangeArrowheads="1"/>
          </p:cNvSpPr>
          <p:nvPr/>
        </p:nvSpPr>
        <p:spPr bwMode="auto">
          <a:xfrm>
            <a:off x="0" y="895350"/>
            <a:ext cx="914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i="1" smtClean="0">
                <a:latin typeface="+mj-lt"/>
              </a:rPr>
              <a:t>Italics: tourists with a high national park affinity</a:t>
            </a:r>
            <a:endParaRPr lang="en-GB" sz="1800" i="1">
              <a:latin typeface="+mj-lt"/>
            </a:endParaRPr>
          </a:p>
        </p:txBody>
      </p:sp>
      <p:sp>
        <p:nvSpPr>
          <p:cNvPr id="3" name="Rechteck 2"/>
          <p:cNvSpPr/>
          <p:nvPr/>
        </p:nvSpPr>
        <p:spPr>
          <a:xfrm>
            <a:off x="93216" y="4648944"/>
            <a:ext cx="8964488" cy="601464"/>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107504" y="5754464"/>
            <a:ext cx="8964488" cy="601464"/>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 xmlns:p14="http://schemas.microsoft.com/office/powerpoint/2010/main" val="3639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Conclusions</a:t>
            </a:r>
            <a:endParaRPr lang="de-DE" dirty="0"/>
          </a:p>
        </p:txBody>
      </p:sp>
      <p:sp>
        <p:nvSpPr>
          <p:cNvPr id="3" name="Textplatzhalter 2"/>
          <p:cNvSpPr>
            <a:spLocks noGrp="1"/>
          </p:cNvSpPr>
          <p:nvPr>
            <p:ph type="body" sz="quarter" idx="10"/>
          </p:nvPr>
        </p:nvSpPr>
        <p:spPr/>
        <p:txBody>
          <a:bodyPr/>
          <a:lstStyle/>
          <a:p>
            <a:pPr>
              <a:lnSpc>
                <a:spcPct val="130000"/>
              </a:lnSpc>
              <a:buFont typeface="Wingdings" pitchFamily="2" charset="2"/>
              <a:buChar char="§"/>
              <a:defRPr/>
            </a:pPr>
            <a:r>
              <a:rPr lang="en-GB" sz="2200" b="1" dirty="0">
                <a:latin typeface="+mn-lt"/>
                <a:ea typeface="ＭＳ Ｐゴシック" charset="-128"/>
              </a:rPr>
              <a:t>National parks have the potential to be major destinations gaining importance in German tourism, especially if marketing is enhanced (strong brand)</a:t>
            </a:r>
          </a:p>
          <a:p>
            <a:pPr>
              <a:lnSpc>
                <a:spcPct val="130000"/>
              </a:lnSpc>
              <a:buFont typeface="Wingdings" pitchFamily="2" charset="2"/>
              <a:buChar char="§"/>
              <a:defRPr/>
            </a:pPr>
            <a:r>
              <a:rPr lang="en-GB" sz="2200" b="1" dirty="0">
                <a:latin typeface="+mn-lt"/>
                <a:ea typeface="ＭＳ Ｐゴシック" charset="-128"/>
              </a:rPr>
              <a:t>National parks can contribute considerably to regional economies, especially in peripheral and structurally weak regions</a:t>
            </a:r>
          </a:p>
          <a:p>
            <a:pPr>
              <a:lnSpc>
                <a:spcPct val="130000"/>
              </a:lnSpc>
              <a:buFont typeface="Wingdings" pitchFamily="2" charset="2"/>
              <a:buChar char="§"/>
              <a:defRPr/>
            </a:pPr>
            <a:r>
              <a:rPr lang="en-GB" sz="2200" b="1" dirty="0">
                <a:latin typeface="+mn-lt"/>
                <a:ea typeface="ＭＳ Ｐゴシック" charset="-128"/>
              </a:rPr>
              <a:t>National parks do not only need eco-monitoring, but also socio-economic monitoring</a:t>
            </a:r>
          </a:p>
          <a:p>
            <a:pPr>
              <a:lnSpc>
                <a:spcPct val="130000"/>
              </a:lnSpc>
              <a:buFont typeface="Wingdings" pitchFamily="2" charset="2"/>
              <a:buChar char="§"/>
              <a:defRPr/>
            </a:pPr>
            <a:r>
              <a:rPr lang="en-GB" sz="2200" b="1" dirty="0">
                <a:latin typeface="+mn-lt"/>
                <a:ea typeface="ＭＳ Ｐゴシック" charset="-128"/>
              </a:rPr>
              <a:t>Visitor and economic monitoring must be based on sound knowledge of visitor structure and correct sampling</a:t>
            </a:r>
          </a:p>
          <a:p>
            <a:pPr>
              <a:lnSpc>
                <a:spcPct val="130000"/>
              </a:lnSpc>
              <a:buFont typeface="Wingdings" pitchFamily="2" charset="2"/>
              <a:buChar char="§"/>
              <a:defRPr/>
            </a:pPr>
            <a:r>
              <a:rPr lang="en-GB" sz="2200" b="1" dirty="0">
                <a:latin typeface="+mn-lt"/>
                <a:ea typeface="ＭＳ Ｐゴシック" charset="-128"/>
              </a:rPr>
              <a:t>Monitoring data should be used to establish benchmarking in tourism of </a:t>
            </a:r>
            <a:r>
              <a:rPr lang="en-GB" sz="2200" b="1" dirty="0" smtClean="0">
                <a:latin typeface="+mn-lt"/>
                <a:ea typeface="ＭＳ Ｐゴシック" charset="-128"/>
              </a:rPr>
              <a:t>national parks</a:t>
            </a:r>
            <a:endParaRPr lang="en-GB" sz="2200" b="1" dirty="0">
              <a:latin typeface="+mn-lt"/>
              <a:ea typeface="ＭＳ Ｐゴシック" charset="-128"/>
            </a:endParaRPr>
          </a:p>
        </p:txBody>
      </p:sp>
    </p:spTree>
    <p:extLst>
      <p:ext uri="{BB962C8B-B14F-4D97-AF65-F5344CB8AC3E}">
        <p14:creationId xmlns="" xmlns:p14="http://schemas.microsoft.com/office/powerpoint/2010/main" val="406962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DSC_0136.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70432" y="0"/>
            <a:ext cx="10314432" cy="6858000"/>
          </a:xfrm>
          <a:prstGeom prst="rect">
            <a:avLst/>
          </a:prstGeom>
        </p:spPr>
      </p:pic>
      <p:sp>
        <p:nvSpPr>
          <p:cNvPr id="3" name="Textfeld 2"/>
          <p:cNvSpPr txBox="1"/>
          <p:nvPr/>
        </p:nvSpPr>
        <p:spPr>
          <a:xfrm>
            <a:off x="1085919" y="6043935"/>
            <a:ext cx="6931229" cy="769441"/>
          </a:xfrm>
          <a:prstGeom prst="rect">
            <a:avLst/>
          </a:prstGeom>
          <a:noFill/>
        </p:spPr>
        <p:txBody>
          <a:bodyPr wrap="none" rtlCol="0">
            <a:spAutoFit/>
          </a:bodyPr>
          <a:lstStyle/>
          <a:p>
            <a:pPr algn="ctr"/>
            <a:r>
              <a:rPr lang="en-GB" sz="4400" b="1" dirty="0" smtClean="0">
                <a:solidFill>
                  <a:schemeClr val="bg1"/>
                </a:solidFill>
              </a:rPr>
              <a:t>Thank you for your attention</a:t>
            </a:r>
            <a:endParaRPr lang="en-GB" sz="4400" b="1" dirty="0">
              <a:solidFill>
                <a:schemeClr val="bg1"/>
              </a:solidFill>
            </a:endParaRPr>
          </a:p>
        </p:txBody>
      </p:sp>
    </p:spTree>
    <p:extLst>
      <p:ext uri="{BB962C8B-B14F-4D97-AF65-F5344CB8AC3E}">
        <p14:creationId xmlns="" xmlns:p14="http://schemas.microsoft.com/office/powerpoint/2010/main" val="55567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3967336"/>
            <a:ext cx="8229600" cy="2053952"/>
          </a:xfrm>
        </p:spPr>
        <p:txBody>
          <a:bodyPr/>
          <a:lstStyle/>
          <a:p>
            <a:r>
              <a:rPr lang="en-GB" sz="3600" b="1" dirty="0" smtClean="0"/>
              <a:t>Economic Impacts of National Parks</a:t>
            </a:r>
            <a:br>
              <a:rPr lang="en-GB" sz="3600" b="1" dirty="0" smtClean="0"/>
            </a:br>
            <a:r>
              <a:rPr lang="en-GB" sz="3600" b="1" dirty="0" smtClean="0"/>
              <a:t>–</a:t>
            </a:r>
            <a:br>
              <a:rPr lang="en-GB" sz="3600" b="1" dirty="0" smtClean="0"/>
            </a:br>
            <a:r>
              <a:rPr lang="en-GB" sz="3600" b="1" dirty="0" smtClean="0"/>
              <a:t>Experiences from Germany</a:t>
            </a:r>
            <a:endParaRPr lang="en-GB" sz="3600" b="1" dirty="0"/>
          </a:p>
        </p:txBody>
      </p:sp>
      <p:pic>
        <p:nvPicPr>
          <p:cNvPr id="4" name="Grafik 14" descr="Wattwanderer Ralf Hensel (6).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75" y="1124744"/>
            <a:ext cx="2976563"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rafik 15" descr="IMG_0069.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87688" y="1124744"/>
            <a:ext cx="2974975"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rafik 17" descr="IMG_0001.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26163" y="1124744"/>
            <a:ext cx="2976562"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36435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10"/>
          </p:nvPr>
        </p:nvSpPr>
        <p:spPr/>
        <p:txBody>
          <a:bodyPr/>
          <a:lstStyle/>
          <a:p>
            <a:pPr marL="514350" indent="-514350">
              <a:lnSpc>
                <a:spcPct val="200000"/>
              </a:lnSpc>
              <a:buFont typeface="+mj-lt"/>
              <a:buAutoNum type="arabicPeriod"/>
            </a:pPr>
            <a:r>
              <a:rPr lang="en-GB" dirty="0" smtClean="0"/>
              <a:t>National Parks as tourist attractions</a:t>
            </a:r>
          </a:p>
          <a:p>
            <a:pPr marL="514350" indent="-514350">
              <a:lnSpc>
                <a:spcPct val="200000"/>
              </a:lnSpc>
              <a:buFont typeface="+mj-lt"/>
              <a:buAutoNum type="arabicPeriod"/>
            </a:pPr>
            <a:r>
              <a:rPr lang="en-GB" dirty="0" smtClean="0"/>
              <a:t>Research design and methodology</a:t>
            </a:r>
          </a:p>
          <a:p>
            <a:pPr marL="514350" indent="-514350">
              <a:lnSpc>
                <a:spcPct val="200000"/>
              </a:lnSpc>
              <a:buFont typeface="+mj-lt"/>
              <a:buAutoNum type="arabicPeriod"/>
            </a:pPr>
            <a:r>
              <a:rPr lang="en-GB" dirty="0" smtClean="0"/>
              <a:t>Results from six national parks in Germany</a:t>
            </a:r>
          </a:p>
          <a:p>
            <a:pPr marL="514350" indent="-514350">
              <a:lnSpc>
                <a:spcPct val="200000"/>
              </a:lnSpc>
              <a:buFont typeface="+mj-lt"/>
              <a:buAutoNum type="arabicPeriod"/>
            </a:pPr>
            <a:r>
              <a:rPr lang="en-GB" dirty="0" smtClean="0"/>
              <a:t>Conclusions</a:t>
            </a:r>
          </a:p>
        </p:txBody>
      </p:sp>
    </p:spTree>
    <p:extLst>
      <p:ext uri="{BB962C8B-B14F-4D97-AF65-F5344CB8AC3E}">
        <p14:creationId xmlns="" xmlns:p14="http://schemas.microsoft.com/office/powerpoint/2010/main" val="239396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Protected areas: the economic perspective</a:t>
            </a:r>
            <a:endParaRPr lang="en-GB"/>
          </a:p>
        </p:txBody>
      </p:sp>
      <p:sp>
        <p:nvSpPr>
          <p:cNvPr id="4" name="Text Box 4"/>
          <p:cNvSpPr txBox="1">
            <a:spLocks noChangeArrowheads="1"/>
          </p:cNvSpPr>
          <p:nvPr/>
        </p:nvSpPr>
        <p:spPr bwMode="auto">
          <a:xfrm>
            <a:off x="5327650" y="6263734"/>
            <a:ext cx="381635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GB" sz="1050" i="1" dirty="0" smtClean="0">
                <a:latin typeface="+mj-lt"/>
              </a:rPr>
              <a:t>Source: adapted from </a:t>
            </a:r>
            <a:r>
              <a:rPr lang="en-GB" sz="1050" i="1" dirty="0" err="1" smtClean="0">
                <a:latin typeface="+mj-lt"/>
              </a:rPr>
              <a:t>Munasinghe</a:t>
            </a:r>
            <a:r>
              <a:rPr lang="en-GB" sz="1050" i="1" dirty="0" smtClean="0">
                <a:latin typeface="+mj-lt"/>
              </a:rPr>
              <a:t> (1992): 229</a:t>
            </a:r>
            <a:endParaRPr lang="en-GB" sz="1050" i="1" dirty="0">
              <a:latin typeface="+mj-lt"/>
            </a:endParaRPr>
          </a:p>
        </p:txBody>
      </p:sp>
      <p:grpSp>
        <p:nvGrpSpPr>
          <p:cNvPr id="5" name="Gruppierung 24"/>
          <p:cNvGrpSpPr>
            <a:grpSpLocks/>
          </p:cNvGrpSpPr>
          <p:nvPr/>
        </p:nvGrpSpPr>
        <p:grpSpPr bwMode="auto">
          <a:xfrm>
            <a:off x="292100" y="1322388"/>
            <a:ext cx="8851900" cy="5078412"/>
            <a:chOff x="292100" y="1255715"/>
            <a:chExt cx="8851900" cy="5078413"/>
          </a:xfrm>
        </p:grpSpPr>
        <p:sp>
          <p:nvSpPr>
            <p:cNvPr id="6" name="Rectangle 6"/>
            <p:cNvSpPr>
              <a:spLocks noChangeArrowheads="1"/>
            </p:cNvSpPr>
            <p:nvPr/>
          </p:nvSpPr>
          <p:spPr bwMode="auto">
            <a:xfrm>
              <a:off x="292100" y="3709990"/>
              <a:ext cx="1687513" cy="22240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GB">
                <a:latin typeface="+mj-lt"/>
              </a:endParaRPr>
            </a:p>
          </p:txBody>
        </p:sp>
        <p:sp>
          <p:nvSpPr>
            <p:cNvPr id="7" name="Text Box 7"/>
            <p:cNvSpPr txBox="1">
              <a:spLocks noChangeArrowheads="1"/>
            </p:cNvSpPr>
            <p:nvPr/>
          </p:nvSpPr>
          <p:spPr bwMode="auto">
            <a:xfrm>
              <a:off x="3797300" y="3709990"/>
              <a:ext cx="1752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a:latin typeface="+mj-lt"/>
                </a:rPr>
                <a:t>Option value</a:t>
              </a:r>
            </a:p>
          </p:txBody>
        </p:sp>
        <p:sp>
          <p:nvSpPr>
            <p:cNvPr id="8" name="Rectangle 8"/>
            <p:cNvSpPr>
              <a:spLocks noChangeArrowheads="1"/>
            </p:cNvSpPr>
            <p:nvPr/>
          </p:nvSpPr>
          <p:spPr bwMode="auto">
            <a:xfrm>
              <a:off x="2644775" y="1255715"/>
              <a:ext cx="4138613" cy="431800"/>
            </a:xfrm>
            <a:prstGeom prst="rect">
              <a:avLst/>
            </a:prstGeom>
            <a:solidFill>
              <a:srgbClr val="EAEAEA"/>
            </a:solidFill>
            <a:ln w="15875">
              <a:solidFill>
                <a:schemeClr val="tx1"/>
              </a:solidFill>
              <a:miter lim="800000"/>
              <a:headEnd/>
              <a:tailEnd/>
            </a:ln>
            <a:effectLst/>
          </p:spPr>
          <p:txBody>
            <a:bodyPr wrap="none" anchor="ctr"/>
            <a:lstStyle/>
            <a:p>
              <a:pPr algn="ctr"/>
              <a:r>
                <a:rPr lang="en-GB" sz="2000">
                  <a:effectLst>
                    <a:outerShdw blurRad="38100" dist="38100" dir="2700000" algn="tl">
                      <a:srgbClr val="FFFFFF"/>
                    </a:outerShdw>
                  </a:effectLst>
                  <a:latin typeface="+mj-lt"/>
                </a:rPr>
                <a:t>Economic Value of Protected Areas</a:t>
              </a:r>
            </a:p>
          </p:txBody>
        </p:sp>
        <p:sp>
          <p:nvSpPr>
            <p:cNvPr id="9" name="Rectangle 9"/>
            <p:cNvSpPr>
              <a:spLocks noChangeArrowheads="1"/>
            </p:cNvSpPr>
            <p:nvPr/>
          </p:nvSpPr>
          <p:spPr bwMode="auto">
            <a:xfrm>
              <a:off x="1511300" y="2474915"/>
              <a:ext cx="2698750" cy="431800"/>
            </a:xfrm>
            <a:prstGeom prst="rect">
              <a:avLst/>
            </a:prstGeom>
            <a:solidFill>
              <a:srgbClr val="EAEAEA"/>
            </a:solidFill>
            <a:ln w="15875">
              <a:solidFill>
                <a:schemeClr val="tx1"/>
              </a:solidFill>
              <a:miter lim="800000"/>
              <a:headEnd/>
              <a:tailEnd/>
            </a:ln>
            <a:effectLst/>
          </p:spPr>
          <p:txBody>
            <a:bodyPr wrap="none" anchor="ctr"/>
            <a:lstStyle/>
            <a:p>
              <a:pPr algn="ctr"/>
              <a:r>
                <a:rPr lang="en-GB" sz="1600">
                  <a:effectLst>
                    <a:outerShdw blurRad="38100" dist="38100" dir="2700000" algn="tl">
                      <a:srgbClr val="FFFFFF"/>
                    </a:outerShdw>
                  </a:effectLst>
                  <a:latin typeface="+mj-lt"/>
                </a:rPr>
                <a:t>USE VALUES</a:t>
              </a:r>
            </a:p>
          </p:txBody>
        </p:sp>
        <p:sp>
          <p:nvSpPr>
            <p:cNvPr id="10" name="Rectangle 10"/>
            <p:cNvSpPr>
              <a:spLocks noChangeArrowheads="1"/>
            </p:cNvSpPr>
            <p:nvPr/>
          </p:nvSpPr>
          <p:spPr bwMode="auto">
            <a:xfrm>
              <a:off x="5094288" y="2474915"/>
              <a:ext cx="2698750" cy="431800"/>
            </a:xfrm>
            <a:prstGeom prst="rect">
              <a:avLst/>
            </a:prstGeom>
            <a:solidFill>
              <a:srgbClr val="EAEAEA"/>
            </a:solidFill>
            <a:ln w="15875">
              <a:solidFill>
                <a:schemeClr val="tx1"/>
              </a:solidFill>
              <a:miter lim="800000"/>
              <a:headEnd/>
              <a:tailEnd/>
            </a:ln>
            <a:effectLst/>
          </p:spPr>
          <p:txBody>
            <a:bodyPr wrap="none" anchor="ctr"/>
            <a:lstStyle/>
            <a:p>
              <a:pPr algn="ctr"/>
              <a:r>
                <a:rPr lang="en-GB" sz="1600">
                  <a:effectLst>
                    <a:outerShdw blurRad="38100" dist="38100" dir="2700000" algn="tl">
                      <a:srgbClr val="FFFFFF"/>
                    </a:outerShdw>
                  </a:effectLst>
                  <a:latin typeface="+mj-lt"/>
                </a:rPr>
                <a:t>NON-USE VALUES</a:t>
              </a:r>
            </a:p>
          </p:txBody>
        </p:sp>
        <p:sp>
          <p:nvSpPr>
            <p:cNvPr id="11" name="Text Box 11"/>
            <p:cNvSpPr txBox="1">
              <a:spLocks noChangeArrowheads="1"/>
            </p:cNvSpPr>
            <p:nvPr/>
          </p:nvSpPr>
          <p:spPr bwMode="auto">
            <a:xfrm>
              <a:off x="4102100" y="4289428"/>
              <a:ext cx="1828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GB" sz="1200">
                  <a:latin typeface="+mj-lt"/>
                </a:rPr>
                <a:t>Biodiversity</a:t>
              </a:r>
            </a:p>
            <a:p>
              <a:pPr algn="l" eaLnBrk="1" hangingPunct="1"/>
              <a:r>
                <a:rPr lang="en-GB" sz="1200">
                  <a:latin typeface="+mj-lt"/>
                </a:rPr>
                <a:t>Genetic diversity</a:t>
              </a:r>
            </a:p>
          </p:txBody>
        </p:sp>
        <p:sp>
          <p:nvSpPr>
            <p:cNvPr id="12" name="Text Box 12"/>
            <p:cNvSpPr txBox="1">
              <a:spLocks noChangeArrowheads="1"/>
            </p:cNvSpPr>
            <p:nvPr/>
          </p:nvSpPr>
          <p:spPr bwMode="auto">
            <a:xfrm>
              <a:off x="5575300" y="3709990"/>
              <a:ext cx="17287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GB" sz="1400" b="1">
                  <a:latin typeface="+mj-lt"/>
                </a:rPr>
                <a:t>Existence value</a:t>
              </a:r>
            </a:p>
          </p:txBody>
        </p:sp>
        <p:sp>
          <p:nvSpPr>
            <p:cNvPr id="13" name="Text Box 13"/>
            <p:cNvSpPr txBox="1">
              <a:spLocks noChangeArrowheads="1"/>
            </p:cNvSpPr>
            <p:nvPr/>
          </p:nvSpPr>
          <p:spPr bwMode="auto">
            <a:xfrm>
              <a:off x="2044700" y="4303715"/>
              <a:ext cx="21145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GB" sz="1200">
                  <a:latin typeface="+mj-lt"/>
                </a:rPr>
                <a:t>Climate influence</a:t>
              </a:r>
            </a:p>
            <a:p>
              <a:pPr algn="l" eaLnBrk="1" hangingPunct="1"/>
              <a:r>
                <a:rPr lang="en-GB" sz="1200">
                  <a:latin typeface="+mj-lt"/>
                </a:rPr>
                <a:t>Carbon sequestration</a:t>
              </a:r>
            </a:p>
            <a:p>
              <a:pPr algn="l" eaLnBrk="1" hangingPunct="1"/>
              <a:r>
                <a:rPr lang="en-GB" sz="1200">
                  <a:latin typeface="+mj-lt"/>
                </a:rPr>
                <a:t>Watershed protection</a:t>
              </a:r>
            </a:p>
          </p:txBody>
        </p:sp>
        <p:sp>
          <p:nvSpPr>
            <p:cNvPr id="14" name="Text Box 14"/>
            <p:cNvSpPr txBox="1">
              <a:spLocks noChangeArrowheads="1"/>
            </p:cNvSpPr>
            <p:nvPr/>
          </p:nvSpPr>
          <p:spPr bwMode="auto">
            <a:xfrm>
              <a:off x="368300" y="4046541"/>
              <a:ext cx="1752600" cy="2287587"/>
            </a:xfrm>
            <a:prstGeom prst="rect">
              <a:avLst/>
            </a:prstGeom>
            <a:noFill/>
            <a:ln w="9525">
              <a:noFill/>
              <a:miter lim="800000"/>
              <a:headEnd/>
              <a:tailEnd/>
            </a:ln>
            <a:effec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Aft>
                  <a:spcPct val="50000"/>
                </a:spcAft>
              </a:pPr>
              <a:r>
                <a:rPr lang="en-GB" sz="1200" u="sng">
                  <a:latin typeface="+mj-lt"/>
                </a:rPr>
                <a:t>Tangible assets:</a:t>
              </a:r>
            </a:p>
            <a:p>
              <a:pPr algn="l" eaLnBrk="1" hangingPunct="1">
                <a:spcAft>
                  <a:spcPct val="50000"/>
                </a:spcAft>
              </a:pPr>
              <a:r>
                <a:rPr lang="en-GB" sz="1200" b="1">
                  <a:solidFill>
                    <a:srgbClr val="113885"/>
                  </a:solidFill>
                  <a:latin typeface="+mj-lt"/>
                </a:rPr>
                <a:t>Tourism/Recreation</a:t>
              </a:r>
            </a:p>
            <a:p>
              <a:pPr algn="l" eaLnBrk="1" hangingPunct="1">
                <a:spcAft>
                  <a:spcPct val="50000"/>
                </a:spcAft>
              </a:pPr>
              <a:r>
                <a:rPr lang="en-GB" sz="1200">
                  <a:latin typeface="+mj-lt"/>
                </a:rPr>
                <a:t>Agriculture, Forestry, Wildlife harvesting</a:t>
              </a:r>
            </a:p>
            <a:p>
              <a:pPr algn="l" eaLnBrk="1" hangingPunct="1">
                <a:spcAft>
                  <a:spcPct val="50000"/>
                </a:spcAft>
              </a:pPr>
              <a:endParaRPr lang="en-GB" sz="1200" i="1">
                <a:latin typeface="+mj-lt"/>
              </a:endParaRPr>
            </a:p>
            <a:p>
              <a:pPr algn="l" eaLnBrk="1" hangingPunct="1">
                <a:spcAft>
                  <a:spcPct val="50000"/>
                </a:spcAft>
              </a:pPr>
              <a:r>
                <a:rPr lang="en-GB" sz="1200" u="sng">
                  <a:latin typeface="+mj-lt"/>
                </a:rPr>
                <a:t>Intangible assets:</a:t>
              </a:r>
            </a:p>
            <a:p>
              <a:pPr algn="l" eaLnBrk="1" hangingPunct="1">
                <a:spcAft>
                  <a:spcPct val="50000"/>
                </a:spcAft>
              </a:pPr>
              <a:r>
                <a:rPr lang="en-GB" sz="1200">
                  <a:latin typeface="+mj-lt"/>
                </a:rPr>
                <a:t>e.g. Image building</a:t>
              </a:r>
            </a:p>
            <a:p>
              <a:pPr algn="l" eaLnBrk="1" hangingPunct="1">
                <a:spcAft>
                  <a:spcPct val="50000"/>
                </a:spcAft>
              </a:pPr>
              <a:r>
                <a:rPr lang="en-GB" sz="1200">
                  <a:effectLst>
                    <a:outerShdw blurRad="38100" dist="38100" dir="2700000" algn="tl">
                      <a:srgbClr val="DDDDDD"/>
                    </a:outerShdw>
                  </a:effectLst>
                  <a:latin typeface="+mj-lt"/>
                </a:rPr>
                <a:t/>
              </a:r>
              <a:br>
                <a:rPr lang="en-GB" sz="1200">
                  <a:effectLst>
                    <a:outerShdw blurRad="38100" dist="38100" dir="2700000" algn="tl">
                      <a:srgbClr val="DDDDDD"/>
                    </a:outerShdw>
                  </a:effectLst>
                  <a:latin typeface="+mj-lt"/>
                </a:rPr>
              </a:br>
              <a:endParaRPr lang="en-GB" sz="1200">
                <a:effectLst>
                  <a:outerShdw blurRad="38100" dist="38100" dir="2700000" algn="tl">
                    <a:srgbClr val="DDDDDD"/>
                  </a:outerShdw>
                </a:effectLst>
                <a:latin typeface="+mj-lt"/>
              </a:endParaRPr>
            </a:p>
          </p:txBody>
        </p:sp>
        <p:sp>
          <p:nvSpPr>
            <p:cNvPr id="15" name="Text Box 15"/>
            <p:cNvSpPr txBox="1">
              <a:spLocks noChangeArrowheads="1"/>
            </p:cNvSpPr>
            <p:nvPr/>
          </p:nvSpPr>
          <p:spPr bwMode="auto">
            <a:xfrm>
              <a:off x="1739900" y="3694115"/>
              <a:ext cx="2232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a:latin typeface="+mj-lt"/>
                </a:rPr>
                <a:t>Indirect use values</a:t>
              </a:r>
            </a:p>
          </p:txBody>
        </p:sp>
        <p:sp>
          <p:nvSpPr>
            <p:cNvPr id="16" name="Text Box 16"/>
            <p:cNvSpPr txBox="1">
              <a:spLocks noChangeArrowheads="1"/>
            </p:cNvSpPr>
            <p:nvPr/>
          </p:nvSpPr>
          <p:spPr bwMode="auto">
            <a:xfrm>
              <a:off x="292100" y="3709990"/>
              <a:ext cx="1676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a:latin typeface="+mj-lt"/>
                </a:rPr>
                <a:t>Direct use values</a:t>
              </a:r>
              <a:endParaRPr lang="en-GB" sz="1400">
                <a:latin typeface="+mj-lt"/>
              </a:endParaRPr>
            </a:p>
          </p:txBody>
        </p:sp>
        <p:sp>
          <p:nvSpPr>
            <p:cNvPr id="17" name="Text Box 17"/>
            <p:cNvSpPr txBox="1">
              <a:spLocks noChangeArrowheads="1"/>
            </p:cNvSpPr>
            <p:nvPr/>
          </p:nvSpPr>
          <p:spPr bwMode="auto">
            <a:xfrm>
              <a:off x="6516688" y="4262440"/>
              <a:ext cx="26273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GB" sz="1200">
                  <a:latin typeface="+mj-lt"/>
                </a:rPr>
                <a:t>Aesthetic Landscapes</a:t>
              </a:r>
            </a:p>
            <a:p>
              <a:pPr algn="l" eaLnBrk="1" hangingPunct="1"/>
              <a:r>
                <a:rPr lang="en-GB" sz="1200">
                  <a:latin typeface="+mj-lt"/>
                </a:rPr>
                <a:t>Rare Species</a:t>
              </a:r>
            </a:p>
          </p:txBody>
        </p:sp>
        <p:sp>
          <p:nvSpPr>
            <p:cNvPr id="18" name="Text Box 18"/>
            <p:cNvSpPr txBox="1">
              <a:spLocks noChangeArrowheads="1"/>
            </p:cNvSpPr>
            <p:nvPr/>
          </p:nvSpPr>
          <p:spPr bwMode="auto">
            <a:xfrm>
              <a:off x="7315200" y="3709990"/>
              <a:ext cx="1752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a:latin typeface="+mj-lt"/>
                </a:rPr>
                <a:t>Bequest value</a:t>
              </a:r>
            </a:p>
          </p:txBody>
        </p:sp>
        <p:cxnSp>
          <p:nvCxnSpPr>
            <p:cNvPr id="19" name="AutoShape 19"/>
            <p:cNvCxnSpPr>
              <a:cxnSpLocks noChangeShapeType="1"/>
              <a:stCxn id="8" idx="2"/>
              <a:endCxn id="9" idx="0"/>
            </p:cNvCxnSpPr>
            <p:nvPr/>
          </p:nvCxnSpPr>
          <p:spPr bwMode="auto">
            <a:xfrm rot="5400000">
              <a:off x="3402012" y="1154116"/>
              <a:ext cx="771525" cy="1854200"/>
            </a:xfrm>
            <a:prstGeom prst="bentConnector3">
              <a:avLst>
                <a:gd name="adj1" fmla="val 50000"/>
              </a:avLst>
            </a:prstGeom>
            <a:noFill/>
            <a:ln w="158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0" name="AutoShape 20"/>
            <p:cNvCxnSpPr>
              <a:cxnSpLocks noChangeShapeType="1"/>
              <a:stCxn id="8" idx="2"/>
              <a:endCxn id="10" idx="0"/>
            </p:cNvCxnSpPr>
            <p:nvPr/>
          </p:nvCxnSpPr>
          <p:spPr bwMode="auto">
            <a:xfrm rot="16200000" flipH="1">
              <a:off x="5193506" y="1216822"/>
              <a:ext cx="771525" cy="1728788"/>
            </a:xfrm>
            <a:prstGeom prst="bentConnector3">
              <a:avLst>
                <a:gd name="adj1" fmla="val 50000"/>
              </a:avLst>
            </a:prstGeom>
            <a:noFill/>
            <a:ln w="158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1" name="AutoShape 21"/>
            <p:cNvCxnSpPr>
              <a:cxnSpLocks noChangeShapeType="1"/>
              <a:stCxn id="9" idx="2"/>
              <a:endCxn id="16" idx="0"/>
            </p:cNvCxnSpPr>
            <p:nvPr/>
          </p:nvCxnSpPr>
          <p:spPr bwMode="auto">
            <a:xfrm rot="5400000">
              <a:off x="1597819" y="2447134"/>
              <a:ext cx="795337" cy="1730375"/>
            </a:xfrm>
            <a:prstGeom prst="bentConnector3">
              <a:avLst>
                <a:gd name="adj1" fmla="val 49500"/>
              </a:avLst>
            </a:prstGeom>
            <a:noFill/>
            <a:ln w="158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2" name="AutoShape 22"/>
            <p:cNvCxnSpPr>
              <a:cxnSpLocks noChangeShapeType="1"/>
              <a:stCxn id="9" idx="2"/>
              <a:endCxn id="7" idx="0"/>
            </p:cNvCxnSpPr>
            <p:nvPr/>
          </p:nvCxnSpPr>
          <p:spPr bwMode="auto">
            <a:xfrm rot="16200000" flipH="1">
              <a:off x="3369469" y="2405859"/>
              <a:ext cx="795337" cy="1812925"/>
            </a:xfrm>
            <a:prstGeom prst="bentConnector3">
              <a:avLst>
                <a:gd name="adj1" fmla="val 49500"/>
              </a:avLst>
            </a:prstGeom>
            <a:noFill/>
            <a:ln w="158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3" name="AutoShape 23"/>
            <p:cNvCxnSpPr>
              <a:cxnSpLocks noChangeShapeType="1"/>
            </p:cNvCxnSpPr>
            <p:nvPr/>
          </p:nvCxnSpPr>
          <p:spPr bwMode="auto">
            <a:xfrm rot="5400000">
              <a:off x="2469357" y="3304384"/>
              <a:ext cx="779462" cy="0"/>
            </a:xfrm>
            <a:prstGeom prst="straightConnector1">
              <a:avLst/>
            </a:prstGeom>
            <a:noFill/>
            <a:ln w="15875">
              <a:solidFill>
                <a:schemeClr val="tx1"/>
              </a:solidFill>
              <a:round/>
              <a:headEnd/>
              <a:tailEnd/>
            </a:ln>
            <a:extLst>
              <a:ext uri="{909E8E84-426E-40dd-AFC4-6F175D3DCCD1}">
                <a14:hiddenFill xmlns="" xmlns:a14="http://schemas.microsoft.com/office/drawing/2010/main">
                  <a:noFill/>
                </a14:hiddenFill>
              </a:ext>
            </a:extLst>
          </p:spPr>
        </p:cxnSp>
        <p:cxnSp>
          <p:nvCxnSpPr>
            <p:cNvPr id="24" name="AutoShape 24"/>
            <p:cNvCxnSpPr>
              <a:cxnSpLocks noChangeShapeType="1"/>
              <a:stCxn id="10" idx="2"/>
              <a:endCxn id="12" idx="0"/>
            </p:cNvCxnSpPr>
            <p:nvPr/>
          </p:nvCxnSpPr>
          <p:spPr bwMode="auto">
            <a:xfrm rot="5400000">
              <a:off x="6044407" y="3310734"/>
              <a:ext cx="795337" cy="3175"/>
            </a:xfrm>
            <a:prstGeom prst="bentConnector3">
              <a:avLst>
                <a:gd name="adj1" fmla="val 49500"/>
              </a:avLst>
            </a:prstGeom>
            <a:noFill/>
            <a:ln w="158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5" name="AutoShape 25"/>
            <p:cNvCxnSpPr>
              <a:cxnSpLocks noChangeShapeType="1"/>
              <a:stCxn id="10" idx="2"/>
            </p:cNvCxnSpPr>
            <p:nvPr/>
          </p:nvCxnSpPr>
          <p:spPr bwMode="auto">
            <a:xfrm rot="16200000" flipH="1">
              <a:off x="6919913" y="2438403"/>
              <a:ext cx="795337" cy="1747837"/>
            </a:xfrm>
            <a:prstGeom prst="bentConnector3">
              <a:avLst>
                <a:gd name="adj1" fmla="val 49500"/>
              </a:avLst>
            </a:prstGeom>
            <a:noFill/>
            <a:ln w="158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6" name="AutoShape 26"/>
            <p:cNvCxnSpPr>
              <a:cxnSpLocks noChangeShapeType="1"/>
              <a:stCxn id="10" idx="2"/>
            </p:cNvCxnSpPr>
            <p:nvPr/>
          </p:nvCxnSpPr>
          <p:spPr bwMode="auto">
            <a:xfrm rot="5400000">
              <a:off x="5207000" y="2473328"/>
              <a:ext cx="795337" cy="1677988"/>
            </a:xfrm>
            <a:prstGeom prst="bentConnector3">
              <a:avLst>
                <a:gd name="adj1" fmla="val 49366"/>
              </a:avLst>
            </a:prstGeom>
            <a:noFill/>
            <a:ln w="15875">
              <a:solidFill>
                <a:schemeClr val="tx1"/>
              </a:solidFill>
              <a:miter lim="800000"/>
              <a:headEnd/>
              <a:tailEnd/>
            </a:ln>
            <a:extLst>
              <a:ext uri="{909E8E84-426E-40dd-AFC4-6F175D3DCCD1}">
                <a14:hiddenFill xmlns="" xmlns:a14="http://schemas.microsoft.com/office/drawing/2010/main">
                  <a:noFill/>
                </a14:hiddenFill>
              </a:ext>
            </a:extLst>
          </p:spPr>
        </p:cxnSp>
      </p:grpSp>
    </p:spTree>
    <p:extLst>
      <p:ext uri="{BB962C8B-B14F-4D97-AF65-F5344CB8AC3E}">
        <p14:creationId xmlns="" xmlns:p14="http://schemas.microsoft.com/office/powerpoint/2010/main" val="3894912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National parks as attractions</a:t>
            </a:r>
            <a:endParaRPr lang="en-GB"/>
          </a:p>
        </p:txBody>
      </p:sp>
      <p:sp>
        <p:nvSpPr>
          <p:cNvPr id="4" name="Ellipse 2"/>
          <p:cNvSpPr>
            <a:spLocks noChangeArrowheads="1"/>
          </p:cNvSpPr>
          <p:nvPr/>
        </p:nvSpPr>
        <p:spPr bwMode="auto">
          <a:xfrm>
            <a:off x="3357563" y="1857375"/>
            <a:ext cx="2214562" cy="2143125"/>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en-GB"/>
          </a:p>
        </p:txBody>
      </p:sp>
      <p:sp>
        <p:nvSpPr>
          <p:cNvPr id="5" name="Pfeil nach oben 3"/>
          <p:cNvSpPr>
            <a:spLocks noChangeArrowheads="1"/>
          </p:cNvSpPr>
          <p:nvPr/>
        </p:nvSpPr>
        <p:spPr bwMode="auto">
          <a:xfrm rot="2700000">
            <a:off x="5187157" y="1620043"/>
            <a:ext cx="285750" cy="849313"/>
          </a:xfrm>
          <a:prstGeom prst="upArrow">
            <a:avLst>
              <a:gd name="adj1" fmla="val 50000"/>
              <a:gd name="adj2" fmla="val 50005"/>
            </a:avLst>
          </a:prstGeom>
          <a:solidFill>
            <a:schemeClr val="tx1"/>
          </a:solidFill>
          <a:ln w="9525">
            <a:solidFill>
              <a:schemeClr val="tx1"/>
            </a:solidFill>
            <a:round/>
            <a:headEnd/>
            <a:tailEnd/>
          </a:ln>
        </p:spPr>
        <p:txBody>
          <a:bodyPr/>
          <a:lstStyle/>
          <a:p>
            <a:pPr algn="ctr"/>
            <a:endParaRPr lang="en-GB"/>
          </a:p>
        </p:txBody>
      </p:sp>
      <p:sp>
        <p:nvSpPr>
          <p:cNvPr id="6" name="Textfeld 9"/>
          <p:cNvSpPr txBox="1">
            <a:spLocks noChangeArrowheads="1"/>
          </p:cNvSpPr>
          <p:nvPr/>
        </p:nvSpPr>
        <p:spPr bwMode="auto">
          <a:xfrm>
            <a:off x="3616325" y="2478088"/>
            <a:ext cx="17145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b="1" smtClean="0">
                <a:latin typeface="+mn-lt"/>
              </a:rPr>
              <a:t>National Parks</a:t>
            </a:r>
            <a:endParaRPr lang="en-GB" sz="2800" b="1">
              <a:latin typeface="+mn-lt"/>
            </a:endParaRPr>
          </a:p>
        </p:txBody>
      </p:sp>
      <p:sp>
        <p:nvSpPr>
          <p:cNvPr id="7" name="Textfeld 10"/>
          <p:cNvSpPr txBox="1">
            <a:spLocks noChangeArrowheads="1"/>
          </p:cNvSpPr>
          <p:nvPr/>
        </p:nvSpPr>
        <p:spPr bwMode="auto">
          <a:xfrm>
            <a:off x="571500" y="928688"/>
            <a:ext cx="30718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smtClean="0">
                <a:latin typeface="+mn-lt"/>
              </a:rPr>
              <a:t>guarantee for authentic nature and wildlife experience</a:t>
            </a:r>
            <a:endParaRPr lang="en-GB" sz="1800" dirty="0">
              <a:latin typeface="+mn-lt"/>
            </a:endParaRPr>
          </a:p>
        </p:txBody>
      </p:sp>
      <p:sp>
        <p:nvSpPr>
          <p:cNvPr id="8" name="Textfeld 11"/>
          <p:cNvSpPr txBox="1">
            <a:spLocks noChangeArrowheads="1"/>
          </p:cNvSpPr>
          <p:nvPr/>
        </p:nvSpPr>
        <p:spPr bwMode="auto">
          <a:xfrm>
            <a:off x="5572125" y="1071563"/>
            <a:ext cx="307181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smtClean="0">
                <a:latin typeface="+mn-lt"/>
              </a:rPr>
              <a:t>are rare and represent natural heritage</a:t>
            </a:r>
            <a:endParaRPr lang="en-GB" sz="1800">
              <a:latin typeface="+mn-lt"/>
            </a:endParaRPr>
          </a:p>
        </p:txBody>
      </p:sp>
      <p:sp>
        <p:nvSpPr>
          <p:cNvPr id="9" name="Textfeld 12"/>
          <p:cNvSpPr txBox="1">
            <a:spLocks noChangeArrowheads="1"/>
          </p:cNvSpPr>
          <p:nvPr/>
        </p:nvSpPr>
        <p:spPr bwMode="auto">
          <a:xfrm>
            <a:off x="5572125" y="4198938"/>
            <a:ext cx="307181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smtClean="0">
                <a:latin typeface="+mn-lt"/>
              </a:rPr>
              <a:t>cannot be imitated because of their legal status</a:t>
            </a:r>
            <a:endParaRPr lang="en-GB" sz="1800">
              <a:latin typeface="+mn-lt"/>
            </a:endParaRPr>
          </a:p>
        </p:txBody>
      </p:sp>
      <p:sp>
        <p:nvSpPr>
          <p:cNvPr id="10" name="Textfeld 14"/>
          <p:cNvSpPr txBox="1">
            <a:spLocks noChangeArrowheads="1"/>
          </p:cNvSpPr>
          <p:nvPr/>
        </p:nvSpPr>
        <p:spPr bwMode="auto">
          <a:xfrm>
            <a:off x="1259632" y="4198938"/>
            <a:ext cx="252655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smtClean="0">
                <a:latin typeface="+mn-lt"/>
              </a:rPr>
              <a:t>create a positive image for a region</a:t>
            </a:r>
            <a:endParaRPr lang="en-GB" sz="1800" dirty="0">
              <a:latin typeface="+mn-lt"/>
            </a:endParaRPr>
          </a:p>
        </p:txBody>
      </p:sp>
      <p:sp>
        <p:nvSpPr>
          <p:cNvPr id="11" name="Textfeld 15"/>
          <p:cNvSpPr txBox="1">
            <a:spLocks noChangeArrowheads="1"/>
          </p:cNvSpPr>
          <p:nvPr/>
        </p:nvSpPr>
        <p:spPr bwMode="auto">
          <a:xfrm>
            <a:off x="1135063" y="5251450"/>
            <a:ext cx="82153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GB" sz="1800" b="1" dirty="0" smtClean="0">
                <a:latin typeface="+mn-lt"/>
              </a:rPr>
              <a:t>Can be seen as unique selling</a:t>
            </a:r>
            <a:r>
              <a:rPr lang="en-GB" sz="1800" b="1" dirty="0">
                <a:latin typeface="+mn-lt"/>
              </a:rPr>
              <a:t> </a:t>
            </a:r>
            <a:r>
              <a:rPr lang="en-GB" sz="1800" b="1" dirty="0" smtClean="0">
                <a:latin typeface="+mn-lt"/>
              </a:rPr>
              <a:t>propositions (nucleus)</a:t>
            </a:r>
            <a:endParaRPr lang="en-GB" sz="1800" b="1" dirty="0">
              <a:latin typeface="+mn-lt"/>
            </a:endParaRPr>
          </a:p>
        </p:txBody>
      </p:sp>
      <p:sp>
        <p:nvSpPr>
          <p:cNvPr id="12" name="Pfeil nach oben 16"/>
          <p:cNvSpPr>
            <a:spLocks noChangeArrowheads="1"/>
          </p:cNvSpPr>
          <p:nvPr/>
        </p:nvSpPr>
        <p:spPr bwMode="auto">
          <a:xfrm rot="18900000">
            <a:off x="3402013" y="1619250"/>
            <a:ext cx="285750" cy="849313"/>
          </a:xfrm>
          <a:prstGeom prst="upArrow">
            <a:avLst>
              <a:gd name="adj1" fmla="val 50000"/>
              <a:gd name="adj2" fmla="val 50005"/>
            </a:avLst>
          </a:prstGeom>
          <a:solidFill>
            <a:schemeClr val="tx1"/>
          </a:solidFill>
          <a:ln w="9525">
            <a:solidFill>
              <a:schemeClr val="tx1"/>
            </a:solidFill>
            <a:round/>
            <a:headEnd/>
            <a:tailEnd/>
          </a:ln>
        </p:spPr>
        <p:txBody>
          <a:bodyPr/>
          <a:lstStyle/>
          <a:p>
            <a:pPr algn="ctr"/>
            <a:endParaRPr lang="en-GB"/>
          </a:p>
        </p:txBody>
      </p:sp>
      <p:sp>
        <p:nvSpPr>
          <p:cNvPr id="13" name="Pfeil nach oben 17"/>
          <p:cNvSpPr>
            <a:spLocks noChangeArrowheads="1"/>
          </p:cNvSpPr>
          <p:nvPr/>
        </p:nvSpPr>
        <p:spPr bwMode="auto">
          <a:xfrm rot="7800000">
            <a:off x="5199857" y="3391693"/>
            <a:ext cx="285750" cy="849313"/>
          </a:xfrm>
          <a:prstGeom prst="upArrow">
            <a:avLst>
              <a:gd name="adj1" fmla="val 50000"/>
              <a:gd name="adj2" fmla="val 50005"/>
            </a:avLst>
          </a:prstGeom>
          <a:solidFill>
            <a:schemeClr val="tx1"/>
          </a:solidFill>
          <a:ln w="9525">
            <a:solidFill>
              <a:schemeClr val="tx1"/>
            </a:solidFill>
            <a:round/>
            <a:headEnd/>
            <a:tailEnd/>
          </a:ln>
        </p:spPr>
        <p:txBody>
          <a:bodyPr/>
          <a:lstStyle/>
          <a:p>
            <a:pPr algn="ctr"/>
            <a:endParaRPr lang="en-GB"/>
          </a:p>
        </p:txBody>
      </p:sp>
      <p:sp>
        <p:nvSpPr>
          <p:cNvPr id="14" name="Pfeil nach oben 18"/>
          <p:cNvSpPr>
            <a:spLocks noChangeArrowheads="1"/>
          </p:cNvSpPr>
          <p:nvPr/>
        </p:nvSpPr>
        <p:spPr bwMode="auto">
          <a:xfrm rot="13500000">
            <a:off x="3401219" y="3334544"/>
            <a:ext cx="285750" cy="849312"/>
          </a:xfrm>
          <a:prstGeom prst="upArrow">
            <a:avLst>
              <a:gd name="adj1" fmla="val 50000"/>
              <a:gd name="adj2" fmla="val 50005"/>
            </a:avLst>
          </a:prstGeom>
          <a:solidFill>
            <a:schemeClr val="tx1"/>
          </a:solidFill>
          <a:ln w="9525">
            <a:solidFill>
              <a:schemeClr val="tx1"/>
            </a:solidFill>
            <a:round/>
            <a:headEnd/>
            <a:tailEnd/>
          </a:ln>
        </p:spPr>
        <p:txBody>
          <a:bodyPr/>
          <a:lstStyle/>
          <a:p>
            <a:pPr algn="ctr"/>
            <a:endParaRPr lang="en-GB"/>
          </a:p>
        </p:txBody>
      </p:sp>
      <p:sp>
        <p:nvSpPr>
          <p:cNvPr id="15" name="Pfeil nach oben 19"/>
          <p:cNvSpPr>
            <a:spLocks noChangeArrowheads="1"/>
          </p:cNvSpPr>
          <p:nvPr/>
        </p:nvSpPr>
        <p:spPr bwMode="auto">
          <a:xfrm rot="5400000">
            <a:off x="496094" y="5041107"/>
            <a:ext cx="285750" cy="849312"/>
          </a:xfrm>
          <a:prstGeom prst="upArrow">
            <a:avLst>
              <a:gd name="adj1" fmla="val 50000"/>
              <a:gd name="adj2" fmla="val 50005"/>
            </a:avLst>
          </a:prstGeom>
          <a:solidFill>
            <a:schemeClr val="tx1"/>
          </a:solidFill>
          <a:ln w="9525">
            <a:solidFill>
              <a:schemeClr val="tx1"/>
            </a:solidFill>
            <a:round/>
            <a:headEnd/>
            <a:tailEnd/>
          </a:ln>
        </p:spPr>
        <p:txBody>
          <a:bodyPr/>
          <a:lstStyle/>
          <a:p>
            <a:pPr algn="ctr"/>
            <a:endParaRPr lang="en-GB"/>
          </a:p>
        </p:txBody>
      </p:sp>
      <p:sp>
        <p:nvSpPr>
          <p:cNvPr id="16" name="Pfeil nach oben 20"/>
          <p:cNvSpPr>
            <a:spLocks noChangeArrowheads="1"/>
          </p:cNvSpPr>
          <p:nvPr/>
        </p:nvSpPr>
        <p:spPr bwMode="auto">
          <a:xfrm rot="5400000">
            <a:off x="496094" y="5469732"/>
            <a:ext cx="285750" cy="849312"/>
          </a:xfrm>
          <a:prstGeom prst="upArrow">
            <a:avLst>
              <a:gd name="adj1" fmla="val 50000"/>
              <a:gd name="adj2" fmla="val 50005"/>
            </a:avLst>
          </a:prstGeom>
          <a:solidFill>
            <a:schemeClr val="tx1"/>
          </a:solidFill>
          <a:ln w="9525">
            <a:solidFill>
              <a:schemeClr val="tx1"/>
            </a:solidFill>
            <a:round/>
            <a:headEnd/>
            <a:tailEnd/>
          </a:ln>
        </p:spPr>
        <p:txBody>
          <a:bodyPr/>
          <a:lstStyle/>
          <a:p>
            <a:pPr algn="ctr"/>
            <a:endParaRPr lang="en-GB"/>
          </a:p>
        </p:txBody>
      </p:sp>
      <p:sp>
        <p:nvSpPr>
          <p:cNvPr id="17" name="Textfeld 22"/>
          <p:cNvSpPr txBox="1">
            <a:spLocks noChangeArrowheads="1"/>
          </p:cNvSpPr>
          <p:nvPr/>
        </p:nvSpPr>
        <p:spPr bwMode="auto">
          <a:xfrm>
            <a:off x="3294387" y="6248345"/>
            <a:ext cx="5886125"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50" i="1" dirty="0" smtClean="0">
                <a:latin typeface="+mn-lt"/>
              </a:rPr>
              <a:t>Conceptualized following </a:t>
            </a:r>
            <a:r>
              <a:rPr lang="en-GB" sz="1050" i="1" dirty="0" err="1" smtClean="0">
                <a:latin typeface="+mn-lt"/>
              </a:rPr>
              <a:t>Leiper</a:t>
            </a:r>
            <a:r>
              <a:rPr lang="en-GB" sz="1050" i="1" dirty="0" smtClean="0">
                <a:latin typeface="+mn-lt"/>
              </a:rPr>
              <a:t> 1990, </a:t>
            </a:r>
            <a:r>
              <a:rPr lang="en-GB" sz="1050" i="1" dirty="0" err="1" smtClean="0">
                <a:latin typeface="+mn-lt"/>
              </a:rPr>
              <a:t>Hannemann</a:t>
            </a:r>
            <a:r>
              <a:rPr lang="en-GB" sz="1050" i="1" dirty="0" smtClean="0">
                <a:latin typeface="+mn-lt"/>
              </a:rPr>
              <a:t>/Job 2003, Metzler 2007, Wall </a:t>
            </a:r>
            <a:r>
              <a:rPr lang="en-GB" sz="1050" i="1" dirty="0" err="1" smtClean="0">
                <a:latin typeface="+mn-lt"/>
              </a:rPr>
              <a:t>Reinius</a:t>
            </a:r>
            <a:r>
              <a:rPr lang="en-GB" sz="1050" i="1" dirty="0" smtClean="0">
                <a:latin typeface="+mn-lt"/>
              </a:rPr>
              <a:t>/</a:t>
            </a:r>
            <a:r>
              <a:rPr lang="en-GB" sz="1050" i="1" dirty="0" err="1" smtClean="0">
                <a:latin typeface="+mn-lt"/>
              </a:rPr>
              <a:t>Fredman</a:t>
            </a:r>
            <a:r>
              <a:rPr lang="en-GB" sz="1050" i="1" dirty="0" smtClean="0">
                <a:latin typeface="+mn-lt"/>
              </a:rPr>
              <a:t> 2007</a:t>
            </a:r>
            <a:endParaRPr lang="en-GB" sz="1050" i="1" dirty="0">
              <a:latin typeface="+mn-lt"/>
            </a:endParaRPr>
          </a:p>
        </p:txBody>
      </p:sp>
      <p:sp>
        <p:nvSpPr>
          <p:cNvPr id="18" name="Textfeld 13"/>
          <p:cNvSpPr txBox="1">
            <a:spLocks noChangeArrowheads="1"/>
          </p:cNvSpPr>
          <p:nvPr/>
        </p:nvSpPr>
        <p:spPr bwMode="auto">
          <a:xfrm>
            <a:off x="1158875" y="5680075"/>
            <a:ext cx="787762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b="1" dirty="0">
                <a:latin typeface="+mn-lt"/>
              </a:rPr>
              <a:t>are used in the globalized tourism market as attractive brands (marker)</a:t>
            </a:r>
            <a:endParaRPr lang="de-DE" sz="1800" b="1" dirty="0">
              <a:latin typeface="+mn-lt"/>
            </a:endParaRPr>
          </a:p>
        </p:txBody>
      </p:sp>
    </p:spTree>
    <p:extLst>
      <p:ext uri="{BB962C8B-B14F-4D97-AF65-F5344CB8AC3E}">
        <p14:creationId xmlns="" xmlns:p14="http://schemas.microsoft.com/office/powerpoint/2010/main" val="320333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Research </a:t>
            </a:r>
            <a:r>
              <a:rPr lang="de-DE" dirty="0" err="1" smtClean="0"/>
              <a:t>questions</a:t>
            </a:r>
            <a:endParaRPr lang="de-DE" dirty="0"/>
          </a:p>
        </p:txBody>
      </p:sp>
      <p:sp>
        <p:nvSpPr>
          <p:cNvPr id="4" name="Textfeld 13"/>
          <p:cNvSpPr txBox="1">
            <a:spLocks noGrp="1" noChangeArrowheads="1"/>
          </p:cNvSpPr>
          <p:nvPr>
            <p:ph type="body" sz="quarter" idx="10"/>
          </p:nvPr>
        </p:nvSpPr>
        <p:spPr bwMode="auto">
          <a:xfrm>
            <a:off x="381000" y="1782688"/>
            <a:ext cx="8382000" cy="3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lnSpc>
                <a:spcPct val="150000"/>
              </a:lnSpc>
              <a:spcBef>
                <a:spcPts val="1176"/>
              </a:spcBef>
            </a:pPr>
            <a:r>
              <a:rPr lang="en-US" b="1" dirty="0" smtClean="0">
                <a:latin typeface="+mj-lt"/>
              </a:rPr>
              <a:t>How many tourists visit German national parks?</a:t>
            </a:r>
          </a:p>
          <a:p>
            <a:pPr algn="l" eaLnBrk="1" hangingPunct="1">
              <a:lnSpc>
                <a:spcPct val="150000"/>
              </a:lnSpc>
              <a:spcBef>
                <a:spcPts val="1176"/>
              </a:spcBef>
            </a:pPr>
            <a:r>
              <a:rPr lang="en-US" b="1" dirty="0" smtClean="0">
                <a:latin typeface="+mj-lt"/>
              </a:rPr>
              <a:t>What is the role of German national parks as tourist attractions?</a:t>
            </a:r>
          </a:p>
          <a:p>
            <a:pPr algn="l" eaLnBrk="1" hangingPunct="1">
              <a:lnSpc>
                <a:spcPct val="150000"/>
              </a:lnSpc>
              <a:spcBef>
                <a:spcPts val="1176"/>
              </a:spcBef>
            </a:pPr>
            <a:r>
              <a:rPr lang="en-US" b="1" dirty="0" smtClean="0">
                <a:latin typeface="+mj-lt"/>
              </a:rPr>
              <a:t>What are the economic effects generated by tourism in German national parks?</a:t>
            </a:r>
            <a:endParaRPr lang="de-DE" b="1" dirty="0">
              <a:latin typeface="+mj-lt"/>
            </a:endParaRPr>
          </a:p>
        </p:txBody>
      </p:sp>
    </p:spTree>
    <p:extLst>
      <p:ext uri="{BB962C8B-B14F-4D97-AF65-F5344CB8AC3E}">
        <p14:creationId xmlns="" xmlns:p14="http://schemas.microsoft.com/office/powerpoint/2010/main" val="121609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Grafik 4" descr="NLP+Raumstruktur_20070628_GAIA_ENGLISCH.jpg"/>
          <p:cNvPicPr>
            <a:picLocks noChangeAspect="1"/>
          </p:cNvPicPr>
          <p:nvPr/>
        </p:nvPicPr>
        <p:blipFill>
          <a:blip r:embed="rId3" cstate="print">
            <a:extLst>
              <a:ext uri="{28A0092B-C50C-407E-A947-70E740481C1C}">
                <a14:useLocalDpi xmlns="" xmlns:a14="http://schemas.microsoft.com/office/drawing/2010/main" val="0"/>
              </a:ext>
            </a:extLst>
          </a:blip>
          <a:srcRect t="5057"/>
          <a:stretch>
            <a:fillRect/>
          </a:stretch>
        </p:blipFill>
        <p:spPr bwMode="auto">
          <a:xfrm>
            <a:off x="0" y="-9525"/>
            <a:ext cx="4929188"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5035550" y="919163"/>
            <a:ext cx="4465638" cy="5878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41338" indent="-541338" algn="ctr" defTabSz="912813" eaLnBrk="0" hangingPunct="0">
              <a:tabLst>
                <a:tab pos="715963" algn="l"/>
              </a:tabLst>
              <a:defRPr sz="2400">
                <a:solidFill>
                  <a:schemeClr val="tx1"/>
                </a:solidFill>
                <a:latin typeface="Arial" charset="0"/>
                <a:ea typeface="ＭＳ Ｐゴシック" charset="0"/>
                <a:cs typeface="ＭＳ Ｐゴシック" charset="0"/>
              </a:defRPr>
            </a:lvl1pPr>
            <a:lvl2pPr marL="982663" indent="-261938" algn="ctr" defTabSz="912813" eaLnBrk="0" hangingPunct="0">
              <a:tabLst>
                <a:tab pos="715963" algn="l"/>
              </a:tabLst>
              <a:defRPr sz="2400">
                <a:solidFill>
                  <a:schemeClr val="tx1"/>
                </a:solidFill>
                <a:latin typeface="Arial" charset="0"/>
                <a:ea typeface="ＭＳ Ｐゴシック" charset="0"/>
              </a:defRPr>
            </a:lvl2pPr>
            <a:lvl3pPr marL="1143000" indent="-228600" algn="ctr" defTabSz="912813" eaLnBrk="0" hangingPunct="0">
              <a:tabLst>
                <a:tab pos="715963" algn="l"/>
              </a:tabLst>
              <a:defRPr sz="2400">
                <a:solidFill>
                  <a:schemeClr val="tx1"/>
                </a:solidFill>
                <a:latin typeface="Arial" charset="0"/>
                <a:ea typeface="ＭＳ Ｐゴシック" charset="0"/>
              </a:defRPr>
            </a:lvl3pPr>
            <a:lvl4pPr marL="1600200" indent="-228600" algn="ctr" defTabSz="912813" eaLnBrk="0" hangingPunct="0">
              <a:tabLst>
                <a:tab pos="715963" algn="l"/>
              </a:tabLst>
              <a:defRPr sz="2400">
                <a:solidFill>
                  <a:schemeClr val="tx1"/>
                </a:solidFill>
                <a:latin typeface="Arial" charset="0"/>
                <a:ea typeface="ＭＳ Ｐゴシック" charset="0"/>
              </a:defRPr>
            </a:lvl4pPr>
            <a:lvl5pPr marL="2057400" indent="-228600" algn="ctr" defTabSz="912813" eaLnBrk="0" hangingPunct="0">
              <a:tabLst>
                <a:tab pos="715963" algn="l"/>
              </a:tabLst>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tabLst>
                <a:tab pos="715963" algn="l"/>
              </a:tabLs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tabLst>
                <a:tab pos="715963" algn="l"/>
              </a:tabLs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tabLst>
                <a:tab pos="715963" algn="l"/>
              </a:tabLs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tabLst>
                <a:tab pos="715963" algn="l"/>
              </a:tabLst>
              <a:defRPr sz="2400">
                <a:solidFill>
                  <a:schemeClr val="tx1"/>
                </a:solidFill>
                <a:latin typeface="Arial" charset="0"/>
                <a:ea typeface="ＭＳ Ｐゴシック" charset="0"/>
              </a:defRPr>
            </a:lvl9pPr>
          </a:lstStyle>
          <a:p>
            <a:pPr algn="l" eaLnBrk="1" hangingPunct="1"/>
            <a:r>
              <a:rPr lang="en-GB" sz="1400" b="1" dirty="0" smtClean="0">
                <a:latin typeface="+mj-lt"/>
              </a:rPr>
              <a:t>Type 1</a:t>
            </a:r>
            <a:r>
              <a:rPr lang="en-GB" sz="1400" dirty="0" smtClean="0">
                <a:latin typeface="+mj-lt"/>
              </a:rPr>
              <a:t> 		(traditional tourist destination with</a:t>
            </a:r>
          </a:p>
          <a:p>
            <a:pPr algn="l" eaLnBrk="1" hangingPunct="1"/>
            <a:r>
              <a:rPr lang="en-GB" sz="1400" dirty="0" smtClean="0">
                <a:latin typeface="+mj-lt"/>
              </a:rPr>
              <a:t>		no specific national park orientation)</a:t>
            </a:r>
          </a:p>
          <a:p>
            <a:pPr lvl="1" algn="l" eaLnBrk="1" hangingPunct="1">
              <a:buClr>
                <a:srgbClr val="113885"/>
              </a:buClr>
              <a:buFont typeface="Wingdings" charset="0"/>
              <a:buChar char="ü"/>
            </a:pPr>
            <a:r>
              <a:rPr lang="en-GB" sz="1400" b="1" i="1" dirty="0" smtClean="0">
                <a:latin typeface="+mj-lt"/>
              </a:rPr>
              <a:t>Berchtesgaden</a:t>
            </a:r>
          </a:p>
          <a:p>
            <a:pPr lvl="1" algn="l" eaLnBrk="1" hangingPunct="1">
              <a:buClr>
                <a:srgbClr val="113885"/>
              </a:buClr>
              <a:buFont typeface="Wingdings" charset="0"/>
              <a:buChar char="ü"/>
            </a:pPr>
            <a:r>
              <a:rPr lang="en-GB" sz="1400" dirty="0" smtClean="0">
                <a:latin typeface="+mj-lt"/>
              </a:rPr>
              <a:t>Harz</a:t>
            </a:r>
          </a:p>
          <a:p>
            <a:pPr lvl="1" algn="l" eaLnBrk="1" hangingPunct="1">
              <a:buClr>
                <a:srgbClr val="113885"/>
              </a:buClr>
              <a:buFont typeface="Wingdings" charset="0"/>
              <a:buChar char="ü"/>
            </a:pPr>
            <a:r>
              <a:rPr lang="en-GB" sz="1400" b="1" i="1" dirty="0" smtClean="0">
                <a:latin typeface="+mj-lt"/>
              </a:rPr>
              <a:t>Lower Saxony </a:t>
            </a:r>
            <a:r>
              <a:rPr lang="en-GB" sz="1400" b="1" i="1" dirty="0" err="1" smtClean="0">
                <a:latin typeface="+mj-lt"/>
              </a:rPr>
              <a:t>Wadden</a:t>
            </a:r>
            <a:r>
              <a:rPr lang="en-GB" sz="1400" b="1" i="1" dirty="0" smtClean="0">
                <a:latin typeface="+mj-lt"/>
              </a:rPr>
              <a:t> Sea*</a:t>
            </a:r>
          </a:p>
          <a:p>
            <a:pPr lvl="1" algn="l" eaLnBrk="1" hangingPunct="1">
              <a:buClr>
                <a:srgbClr val="113885"/>
              </a:buClr>
              <a:buFont typeface="Wingdings" charset="0"/>
              <a:buChar char="ü"/>
            </a:pPr>
            <a:endParaRPr lang="en-GB" sz="1400" dirty="0" smtClean="0">
              <a:latin typeface="+mj-lt"/>
            </a:endParaRPr>
          </a:p>
          <a:p>
            <a:pPr algn="l" eaLnBrk="1" hangingPunct="1"/>
            <a:r>
              <a:rPr lang="en-GB" sz="1400" b="1" dirty="0" smtClean="0">
                <a:latin typeface="+mj-lt"/>
              </a:rPr>
              <a:t>Type 2</a:t>
            </a:r>
            <a:r>
              <a:rPr lang="en-GB" sz="1400" dirty="0" smtClean="0">
                <a:latin typeface="+mj-lt"/>
              </a:rPr>
              <a:t> 		(national park </a:t>
            </a:r>
            <a:r>
              <a:rPr lang="en-GB" sz="1400" dirty="0">
                <a:latin typeface="+mj-lt"/>
              </a:rPr>
              <a:t>destination strongly </a:t>
            </a:r>
            <a:r>
              <a:rPr lang="en-GB" sz="1400" dirty="0" smtClean="0">
                <a:latin typeface="+mj-lt"/>
              </a:rPr>
              <a:t>	developed)</a:t>
            </a:r>
          </a:p>
          <a:p>
            <a:pPr lvl="1" algn="l" eaLnBrk="1" hangingPunct="1">
              <a:buClr>
                <a:srgbClr val="113885"/>
              </a:buClr>
              <a:buFont typeface="Wingdings" charset="0"/>
              <a:buChar char="ü"/>
            </a:pPr>
            <a:r>
              <a:rPr lang="en-GB" sz="1400" b="1" i="1" dirty="0" smtClean="0">
                <a:latin typeface="+mj-lt"/>
              </a:rPr>
              <a:t>Bavarian Forest</a:t>
            </a:r>
          </a:p>
          <a:p>
            <a:pPr lvl="1" algn="l" eaLnBrk="1" hangingPunct="1">
              <a:buClr>
                <a:srgbClr val="113885"/>
              </a:buClr>
              <a:buFont typeface="Wingdings" charset="0"/>
              <a:buChar char="ü"/>
            </a:pPr>
            <a:r>
              <a:rPr lang="en-GB" sz="1400" dirty="0" smtClean="0">
                <a:latin typeface="+mj-lt"/>
              </a:rPr>
              <a:t>Schleswig-Holstein </a:t>
            </a:r>
            <a:r>
              <a:rPr lang="en-GB" sz="1400" dirty="0" err="1" smtClean="0">
                <a:latin typeface="+mj-lt"/>
              </a:rPr>
              <a:t>Wadden</a:t>
            </a:r>
            <a:r>
              <a:rPr lang="en-GB" sz="1400" dirty="0" smtClean="0">
                <a:latin typeface="+mj-lt"/>
              </a:rPr>
              <a:t> Sea</a:t>
            </a:r>
          </a:p>
          <a:p>
            <a:pPr lvl="1" algn="l" eaLnBrk="1" hangingPunct="1">
              <a:buClr>
                <a:srgbClr val="113885"/>
              </a:buClr>
              <a:buFont typeface="Wingdings" charset="0"/>
              <a:buChar char="ü"/>
            </a:pPr>
            <a:r>
              <a:rPr lang="en-GB" sz="1400" dirty="0" smtClean="0">
                <a:latin typeface="+mj-lt"/>
              </a:rPr>
              <a:t>West-Pomeranian </a:t>
            </a:r>
            <a:r>
              <a:rPr lang="en-GB" sz="1400" dirty="0" err="1" smtClean="0">
                <a:latin typeface="+mj-lt"/>
              </a:rPr>
              <a:t>Boddenlandschaft</a:t>
            </a:r>
            <a:endParaRPr lang="en-GB" sz="1400" dirty="0" smtClean="0">
              <a:latin typeface="+mj-lt"/>
            </a:endParaRPr>
          </a:p>
          <a:p>
            <a:pPr lvl="1" algn="l" eaLnBrk="1" hangingPunct="1">
              <a:buClr>
                <a:srgbClr val="113885"/>
              </a:buClr>
              <a:buFont typeface="Wingdings" charset="0"/>
              <a:buChar char="ü"/>
            </a:pPr>
            <a:endParaRPr lang="en-GB" sz="1400" dirty="0" smtClean="0">
              <a:latin typeface="+mj-lt"/>
            </a:endParaRPr>
          </a:p>
          <a:p>
            <a:pPr algn="l" eaLnBrk="1" hangingPunct="1"/>
            <a:r>
              <a:rPr lang="en-GB" sz="1400" b="1" dirty="0" smtClean="0">
                <a:latin typeface="+mj-lt"/>
              </a:rPr>
              <a:t>Type 3 		</a:t>
            </a:r>
            <a:r>
              <a:rPr lang="en-GB" sz="1400" dirty="0" smtClean="0">
                <a:latin typeface="+mj-lt"/>
              </a:rPr>
              <a:t>(averagely developed national park 	destination)</a:t>
            </a:r>
          </a:p>
          <a:p>
            <a:pPr lvl="1" algn="l" eaLnBrk="1" hangingPunct="1">
              <a:buClr>
                <a:srgbClr val="113885"/>
              </a:buClr>
              <a:buFont typeface="Wingdings" charset="0"/>
              <a:buChar char="ü"/>
            </a:pPr>
            <a:r>
              <a:rPr lang="en-GB" sz="1400" b="1" i="1" dirty="0" smtClean="0">
                <a:latin typeface="+mj-lt"/>
              </a:rPr>
              <a:t>Eifel</a:t>
            </a:r>
          </a:p>
          <a:p>
            <a:pPr lvl="1" algn="l" eaLnBrk="1" hangingPunct="1">
              <a:buClr>
                <a:srgbClr val="113885"/>
              </a:buClr>
              <a:buFont typeface="Wingdings" charset="0"/>
              <a:buChar char="ü"/>
            </a:pPr>
            <a:r>
              <a:rPr lang="en-GB" sz="1400" dirty="0" err="1" smtClean="0">
                <a:latin typeface="+mj-lt"/>
              </a:rPr>
              <a:t>Jasmund</a:t>
            </a:r>
            <a:endParaRPr lang="en-GB" sz="1400" dirty="0" smtClean="0">
              <a:latin typeface="+mj-lt"/>
            </a:endParaRPr>
          </a:p>
          <a:p>
            <a:pPr lvl="1" algn="l" eaLnBrk="1" hangingPunct="1">
              <a:buClr>
                <a:srgbClr val="113885"/>
              </a:buClr>
              <a:buFont typeface="Wingdings" charset="0"/>
              <a:buChar char="ü"/>
            </a:pPr>
            <a:r>
              <a:rPr lang="en-GB" sz="1400" b="1" i="1" dirty="0" err="1" smtClean="0">
                <a:latin typeface="+mj-lt"/>
              </a:rPr>
              <a:t>Müritz</a:t>
            </a:r>
            <a:endParaRPr lang="en-GB" sz="1400" b="1" i="1" dirty="0" smtClean="0">
              <a:latin typeface="+mj-lt"/>
            </a:endParaRPr>
          </a:p>
          <a:p>
            <a:pPr lvl="1" algn="l" eaLnBrk="1" hangingPunct="1">
              <a:buClr>
                <a:srgbClr val="113885"/>
              </a:buClr>
              <a:buFont typeface="Wingdings" charset="0"/>
              <a:buChar char="ü"/>
            </a:pPr>
            <a:r>
              <a:rPr lang="en-GB" sz="1400" dirty="0" smtClean="0">
                <a:latin typeface="+mj-lt"/>
              </a:rPr>
              <a:t>Saxon Switzerland</a:t>
            </a:r>
          </a:p>
          <a:p>
            <a:pPr lvl="1" algn="l" eaLnBrk="1" hangingPunct="1">
              <a:buClr>
                <a:srgbClr val="113885"/>
              </a:buClr>
              <a:buFont typeface="Wingdings" charset="0"/>
              <a:buChar char="ü"/>
            </a:pPr>
            <a:endParaRPr lang="en-GB" sz="1400" dirty="0" smtClean="0">
              <a:latin typeface="+mj-lt"/>
            </a:endParaRPr>
          </a:p>
          <a:p>
            <a:pPr algn="l" eaLnBrk="1" hangingPunct="1"/>
            <a:r>
              <a:rPr lang="en-GB" sz="1400" b="1" dirty="0" smtClean="0">
                <a:latin typeface="+mj-lt"/>
              </a:rPr>
              <a:t>Type 4</a:t>
            </a:r>
            <a:r>
              <a:rPr lang="en-GB" sz="1400" dirty="0" smtClean="0">
                <a:latin typeface="+mj-lt"/>
              </a:rPr>
              <a:t>		(below average developed national park 	destination)</a:t>
            </a:r>
          </a:p>
          <a:p>
            <a:pPr lvl="1" algn="l" eaLnBrk="1" hangingPunct="1">
              <a:buClr>
                <a:srgbClr val="113885"/>
              </a:buClr>
              <a:buFont typeface="Wingdings" charset="0"/>
              <a:buChar char="ü"/>
            </a:pPr>
            <a:r>
              <a:rPr lang="en-GB" sz="1400" b="1" i="1" dirty="0" err="1" smtClean="0">
                <a:latin typeface="+mj-lt"/>
              </a:rPr>
              <a:t>Hainich</a:t>
            </a:r>
            <a:endParaRPr lang="en-GB" sz="1400" b="1" i="1" dirty="0" smtClean="0">
              <a:latin typeface="+mj-lt"/>
            </a:endParaRPr>
          </a:p>
          <a:p>
            <a:pPr lvl="1" algn="l" eaLnBrk="1" hangingPunct="1">
              <a:buClr>
                <a:srgbClr val="113885"/>
              </a:buClr>
              <a:buFont typeface="Wingdings" charset="0"/>
              <a:buChar char="ü"/>
            </a:pPr>
            <a:r>
              <a:rPr lang="en-GB" sz="1400" b="1" i="1" dirty="0" err="1">
                <a:latin typeface="+mj-lt"/>
              </a:rPr>
              <a:t>Kellerwald-</a:t>
            </a:r>
            <a:r>
              <a:rPr lang="en-GB" sz="1400" b="1" i="1" dirty="0" err="1" smtClean="0">
                <a:latin typeface="+mj-lt"/>
              </a:rPr>
              <a:t>Edersee</a:t>
            </a:r>
            <a:endParaRPr lang="en-GB" sz="1400" b="1" i="1" dirty="0" smtClean="0">
              <a:latin typeface="+mj-lt"/>
            </a:endParaRPr>
          </a:p>
          <a:p>
            <a:pPr lvl="1" algn="l" eaLnBrk="1" hangingPunct="1">
              <a:buClr>
                <a:srgbClr val="113885"/>
              </a:buClr>
              <a:buFont typeface="Wingdings" charset="0"/>
              <a:buChar char="ü"/>
            </a:pPr>
            <a:r>
              <a:rPr lang="en-GB" sz="1400" dirty="0" smtClean="0">
                <a:latin typeface="+mj-lt"/>
              </a:rPr>
              <a:t>Lower Oder Valley</a:t>
            </a:r>
          </a:p>
          <a:p>
            <a:pPr lvl="1" algn="l" eaLnBrk="1" hangingPunct="1">
              <a:buClr>
                <a:srgbClr val="113885"/>
              </a:buClr>
              <a:buFont typeface="Wingdings" charset="0"/>
              <a:buChar char="ü"/>
            </a:pPr>
            <a:endParaRPr lang="en-GB" sz="1400" dirty="0" smtClean="0">
              <a:latin typeface="+mn-lt"/>
            </a:endParaRPr>
          </a:p>
          <a:p>
            <a:pPr algn="l" eaLnBrk="1" hangingPunct="1"/>
            <a:r>
              <a:rPr lang="en-GB" sz="1200" i="1" dirty="0" smtClean="0">
                <a:latin typeface="+mn-lt"/>
              </a:rPr>
              <a:t>(*special case: Hamburg </a:t>
            </a:r>
            <a:r>
              <a:rPr lang="en-GB" sz="1200" i="1" dirty="0" err="1" smtClean="0">
                <a:latin typeface="+mn-lt"/>
              </a:rPr>
              <a:t>Wadden</a:t>
            </a:r>
            <a:r>
              <a:rPr lang="en-GB" sz="1200" i="1" dirty="0" smtClean="0">
                <a:latin typeface="+mn-lt"/>
              </a:rPr>
              <a:t> Sea)</a:t>
            </a:r>
            <a:endParaRPr lang="en-GB" sz="1200" i="1" dirty="0">
              <a:latin typeface="+mn-lt"/>
            </a:endParaRPr>
          </a:p>
        </p:txBody>
      </p:sp>
      <p:sp>
        <p:nvSpPr>
          <p:cNvPr id="6" name="Titel 1"/>
          <p:cNvSpPr>
            <a:spLocks noGrp="1"/>
          </p:cNvSpPr>
          <p:nvPr>
            <p:ph type="title"/>
          </p:nvPr>
        </p:nvSpPr>
        <p:spPr>
          <a:xfrm>
            <a:off x="2878138" y="0"/>
            <a:ext cx="6265862" cy="736600"/>
          </a:xfrm>
        </p:spPr>
        <p:txBody>
          <a:bodyPr/>
          <a:lstStyle/>
          <a:p>
            <a:pPr algn="r"/>
            <a:r>
              <a:rPr lang="en-GB" sz="2800" smtClean="0">
                <a:latin typeface="+mn-lt"/>
                <a:ea typeface="ＭＳ Ｐゴシック" charset="0"/>
                <a:cs typeface="ＭＳ Ｐゴシック" charset="0"/>
              </a:rPr>
              <a:t>National parks</a:t>
            </a:r>
            <a:br>
              <a:rPr lang="en-GB" sz="2800" smtClean="0">
                <a:latin typeface="+mn-lt"/>
                <a:ea typeface="ＭＳ Ｐゴシック" charset="0"/>
                <a:cs typeface="ＭＳ Ｐゴシック" charset="0"/>
              </a:rPr>
            </a:br>
            <a:r>
              <a:rPr lang="en-GB" sz="2800" smtClean="0">
                <a:latin typeface="+mn-lt"/>
                <a:ea typeface="ＭＳ Ｐゴシック" charset="0"/>
                <a:cs typeface="ＭＳ Ｐゴシック" charset="0"/>
              </a:rPr>
              <a:t>and spatial structure</a:t>
            </a:r>
            <a:endParaRPr lang="en-GB" sz="2800">
              <a:latin typeface="+mn-lt"/>
              <a:ea typeface="ＭＳ Ｐゴシック" charset="0"/>
              <a:cs typeface="ＭＳ Ｐゴシック" charset="0"/>
            </a:endParaRPr>
          </a:p>
        </p:txBody>
      </p:sp>
      <p:sp>
        <p:nvSpPr>
          <p:cNvPr id="7" name="Textfeld 6"/>
          <p:cNvSpPr txBox="1">
            <a:spLocks noChangeArrowheads="1"/>
          </p:cNvSpPr>
          <p:nvPr/>
        </p:nvSpPr>
        <p:spPr bwMode="auto">
          <a:xfrm>
            <a:off x="7350212" y="6634163"/>
            <a:ext cx="190165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charset="0"/>
                <a:ea typeface="ＭＳ Ｐゴシック" charset="0"/>
                <a:cs typeface="ＭＳ Ｐゴシック" charset="0"/>
              </a:defRPr>
            </a:lvl1pPr>
            <a:lvl2pPr marL="742950" indent="-285750" algn="ctr" eaLnBrk="0" hangingPunct="0">
              <a:defRPr sz="2400">
                <a:solidFill>
                  <a:schemeClr val="tx1"/>
                </a:solidFill>
                <a:latin typeface="Arial" charset="0"/>
                <a:ea typeface="ＭＳ Ｐゴシック" charset="0"/>
              </a:defRPr>
            </a:lvl2pPr>
            <a:lvl3pPr marL="1143000" indent="-228600" algn="ctr" eaLnBrk="0" hangingPunct="0">
              <a:defRPr sz="2400">
                <a:solidFill>
                  <a:schemeClr val="tx1"/>
                </a:solidFill>
                <a:latin typeface="Arial" charset="0"/>
                <a:ea typeface="ＭＳ Ｐゴシック" charset="0"/>
              </a:defRPr>
            </a:lvl3pPr>
            <a:lvl4pPr marL="1600200" indent="-228600" algn="ctr" eaLnBrk="0" hangingPunct="0">
              <a:defRPr sz="2400">
                <a:solidFill>
                  <a:schemeClr val="tx1"/>
                </a:solidFill>
                <a:latin typeface="Arial" charset="0"/>
                <a:ea typeface="ＭＳ Ｐゴシック" charset="0"/>
              </a:defRPr>
            </a:lvl4pPr>
            <a:lvl5pPr marL="2057400" indent="-228600" algn="ctr"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50" i="1" dirty="0" smtClean="0">
                <a:latin typeface="+mn-lt"/>
              </a:rPr>
              <a:t>Source: Job et al. (2009): 54-56</a:t>
            </a:r>
            <a:endParaRPr lang="en-GB" sz="1050" i="1" dirty="0">
              <a:latin typeface="+mn-lt"/>
            </a:endParaRPr>
          </a:p>
        </p:txBody>
      </p:sp>
    </p:spTree>
    <p:extLst>
      <p:ext uri="{BB962C8B-B14F-4D97-AF65-F5344CB8AC3E}">
        <p14:creationId xmlns="" xmlns:p14="http://schemas.microsoft.com/office/powerpoint/2010/main" val="224286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Abb_2_2_Regionalökonomie_NLP.png"/>
          <p:cNvPicPr>
            <a:picLocks noChangeAspect="1"/>
          </p:cNvPicPr>
          <p:nvPr/>
        </p:nvPicPr>
        <p:blipFill>
          <a:blip r:embed="rId3" cstate="print"/>
          <a:stretch>
            <a:fillRect/>
          </a:stretch>
        </p:blipFill>
        <p:spPr>
          <a:xfrm>
            <a:off x="1763689" y="761999"/>
            <a:ext cx="5544615" cy="6107620"/>
          </a:xfrm>
          <a:prstGeom prst="rect">
            <a:avLst/>
          </a:prstGeom>
        </p:spPr>
      </p:pic>
      <p:sp>
        <p:nvSpPr>
          <p:cNvPr id="2" name="Titel 1"/>
          <p:cNvSpPr>
            <a:spLocks noGrp="1"/>
          </p:cNvSpPr>
          <p:nvPr>
            <p:ph type="title"/>
          </p:nvPr>
        </p:nvSpPr>
        <p:spPr/>
        <p:txBody>
          <a:bodyPr/>
          <a:lstStyle/>
          <a:p>
            <a:r>
              <a:rPr lang="en-GB" smtClean="0"/>
              <a:t>National parks within the regional economy</a:t>
            </a:r>
            <a:endParaRPr lang="en-GB"/>
          </a:p>
        </p:txBody>
      </p:sp>
      <p:sp>
        <p:nvSpPr>
          <p:cNvPr id="5" name="Textfeld 3"/>
          <p:cNvSpPr txBox="1">
            <a:spLocks noChangeArrowheads="1"/>
          </p:cNvSpPr>
          <p:nvPr/>
        </p:nvSpPr>
        <p:spPr bwMode="auto">
          <a:xfrm>
            <a:off x="6804248" y="6237312"/>
            <a:ext cx="2433781"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50" i="1" dirty="0" smtClean="0">
                <a:latin typeface="+mn-lt"/>
              </a:rPr>
              <a:t>Source: adapted from Metzler 2007: 55</a:t>
            </a:r>
            <a:endParaRPr lang="en-GB" sz="1050" i="1" dirty="0">
              <a:latin typeface="+mn-lt"/>
            </a:endParaRPr>
          </a:p>
        </p:txBody>
      </p:sp>
    </p:spTree>
    <p:extLst>
      <p:ext uri="{BB962C8B-B14F-4D97-AF65-F5344CB8AC3E}">
        <p14:creationId xmlns="" xmlns:p14="http://schemas.microsoft.com/office/powerpoint/2010/main" val="297071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Survey design</a:t>
            </a:r>
            <a:endParaRPr lang="de-DE" dirty="0"/>
          </a:p>
        </p:txBody>
      </p:sp>
      <p:sp>
        <p:nvSpPr>
          <p:cNvPr id="4" name="Rectangle 4"/>
          <p:cNvSpPr>
            <a:spLocks noChangeArrowheads="1"/>
          </p:cNvSpPr>
          <p:nvPr/>
        </p:nvSpPr>
        <p:spPr bwMode="auto">
          <a:xfrm>
            <a:off x="1676400" y="1219200"/>
            <a:ext cx="5905500" cy="2584450"/>
          </a:xfrm>
          <a:prstGeom prst="rect">
            <a:avLst/>
          </a:prstGeom>
          <a:noFill/>
          <a:ln w="9525">
            <a:solidFill>
              <a:srgbClr val="969696"/>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defTabSz="912813"/>
            <a:endParaRPr lang="de-DE" sz="2000"/>
          </a:p>
        </p:txBody>
      </p:sp>
      <p:sp>
        <p:nvSpPr>
          <p:cNvPr id="5" name="Text Box 5"/>
          <p:cNvSpPr txBox="1">
            <a:spLocks noChangeArrowheads="1"/>
          </p:cNvSpPr>
          <p:nvPr/>
        </p:nvSpPr>
        <p:spPr bwMode="auto">
          <a:xfrm rot="16200000">
            <a:off x="577850" y="2314575"/>
            <a:ext cx="2593975" cy="396875"/>
          </a:xfrm>
          <a:prstGeom prst="rect">
            <a:avLst/>
          </a:prstGeom>
          <a:solidFill>
            <a:srgbClr val="1138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b="1">
                <a:solidFill>
                  <a:schemeClr val="bg1"/>
                </a:solidFill>
                <a:latin typeface="+mn-lt"/>
              </a:rPr>
              <a:t>Destination survey</a:t>
            </a:r>
          </a:p>
        </p:txBody>
      </p:sp>
      <p:sp>
        <p:nvSpPr>
          <p:cNvPr id="6" name="AutoShape 6"/>
          <p:cNvSpPr>
            <a:spLocks noChangeArrowheads="1"/>
          </p:cNvSpPr>
          <p:nvPr/>
        </p:nvSpPr>
        <p:spPr bwMode="auto">
          <a:xfrm>
            <a:off x="2109788" y="2146300"/>
            <a:ext cx="1511300" cy="719138"/>
          </a:xfrm>
          <a:prstGeom prst="homePlate">
            <a:avLst>
              <a:gd name="adj" fmla="val 52539"/>
            </a:avLst>
          </a:prstGeom>
          <a:solidFill>
            <a:srgbClr val="3366FF">
              <a:alpha val="50195"/>
            </a:srgbClr>
          </a:solidFill>
          <a:ln w="9525">
            <a:solidFill>
              <a:srgbClr val="C0C0C0"/>
            </a:solidFill>
            <a:miter lim="800000"/>
            <a:headEnd/>
            <a:tailEnd/>
          </a:ln>
        </p:spPr>
        <p:txBody>
          <a:bodyPr wrap="none" anchor="ctr"/>
          <a:lstStyle/>
          <a:p>
            <a:pPr algn="ctr" defTabSz="912813"/>
            <a:endParaRPr lang="de-DE" sz="2000"/>
          </a:p>
        </p:txBody>
      </p:sp>
      <p:sp>
        <p:nvSpPr>
          <p:cNvPr id="7" name="AutoShape 7"/>
          <p:cNvSpPr>
            <a:spLocks noChangeArrowheads="1"/>
          </p:cNvSpPr>
          <p:nvPr/>
        </p:nvSpPr>
        <p:spPr bwMode="auto">
          <a:xfrm>
            <a:off x="2109788" y="2938463"/>
            <a:ext cx="1511300" cy="719137"/>
          </a:xfrm>
          <a:prstGeom prst="homePlate">
            <a:avLst>
              <a:gd name="adj" fmla="val 52539"/>
            </a:avLst>
          </a:prstGeom>
          <a:solidFill>
            <a:srgbClr val="3366FF">
              <a:alpha val="50195"/>
            </a:srgbClr>
          </a:solidFill>
          <a:ln w="9525">
            <a:solidFill>
              <a:srgbClr val="C0C0C0"/>
            </a:solidFill>
            <a:miter lim="800000"/>
            <a:headEnd/>
            <a:tailEnd/>
          </a:ln>
        </p:spPr>
        <p:txBody>
          <a:bodyPr wrap="none" anchor="ctr"/>
          <a:lstStyle/>
          <a:p>
            <a:pPr algn="ctr" defTabSz="912813"/>
            <a:endParaRPr lang="de-DE" sz="2000"/>
          </a:p>
        </p:txBody>
      </p:sp>
      <p:sp>
        <p:nvSpPr>
          <p:cNvPr id="8" name="Text Box 8"/>
          <p:cNvSpPr txBox="1">
            <a:spLocks noChangeArrowheads="1"/>
          </p:cNvSpPr>
          <p:nvPr/>
        </p:nvSpPr>
        <p:spPr bwMode="auto">
          <a:xfrm>
            <a:off x="2054225" y="2155825"/>
            <a:ext cx="13144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a:latin typeface="+mn-lt"/>
              </a:rPr>
              <a:t>short</a:t>
            </a:r>
          </a:p>
          <a:p>
            <a:pPr eaLnBrk="1" hangingPunct="1"/>
            <a:r>
              <a:rPr lang="de-DE" sz="2000">
                <a:latin typeface="+mn-lt"/>
              </a:rPr>
              <a:t>interviews</a:t>
            </a:r>
          </a:p>
        </p:txBody>
      </p:sp>
      <p:sp>
        <p:nvSpPr>
          <p:cNvPr id="9" name="Text Box 9"/>
          <p:cNvSpPr txBox="1">
            <a:spLocks noChangeArrowheads="1"/>
          </p:cNvSpPr>
          <p:nvPr/>
        </p:nvSpPr>
        <p:spPr bwMode="auto">
          <a:xfrm>
            <a:off x="2057400" y="2947988"/>
            <a:ext cx="13144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a:latin typeface="+mn-lt"/>
              </a:rPr>
              <a:t>long</a:t>
            </a:r>
          </a:p>
          <a:p>
            <a:pPr eaLnBrk="1" hangingPunct="1"/>
            <a:r>
              <a:rPr lang="de-DE" sz="2000">
                <a:latin typeface="+mn-lt"/>
              </a:rPr>
              <a:t>interviews</a:t>
            </a:r>
          </a:p>
        </p:txBody>
      </p:sp>
      <p:sp>
        <p:nvSpPr>
          <p:cNvPr id="10" name="AutoShape 10"/>
          <p:cNvSpPr>
            <a:spLocks noChangeArrowheads="1"/>
          </p:cNvSpPr>
          <p:nvPr/>
        </p:nvSpPr>
        <p:spPr bwMode="auto">
          <a:xfrm>
            <a:off x="3406775" y="2146300"/>
            <a:ext cx="2085975" cy="719138"/>
          </a:xfrm>
          <a:prstGeom prst="chevron">
            <a:avLst>
              <a:gd name="adj" fmla="val 50117"/>
            </a:avLst>
          </a:prstGeom>
          <a:solidFill>
            <a:srgbClr val="3366FF">
              <a:alpha val="50195"/>
            </a:srgbClr>
          </a:solidFill>
          <a:ln w="9525">
            <a:solidFill>
              <a:srgbClr val="C0C0C0"/>
            </a:solidFill>
            <a:miter lim="800000"/>
            <a:headEnd/>
            <a:tailEnd/>
          </a:ln>
        </p:spPr>
        <p:txBody>
          <a:bodyPr wrap="none" anchor="ctr"/>
          <a:lstStyle/>
          <a:p>
            <a:pPr algn="ctr" defTabSz="912813"/>
            <a:endParaRPr lang="de-DE" sz="2000"/>
          </a:p>
        </p:txBody>
      </p:sp>
      <p:sp>
        <p:nvSpPr>
          <p:cNvPr id="11" name="Text Box 11"/>
          <p:cNvSpPr txBox="1">
            <a:spLocks noChangeArrowheads="1"/>
          </p:cNvSpPr>
          <p:nvPr/>
        </p:nvSpPr>
        <p:spPr bwMode="auto">
          <a:xfrm>
            <a:off x="3622675" y="2301875"/>
            <a:ext cx="19034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a:latin typeface="+mn-lt"/>
              </a:rPr>
              <a:t>visitor structure</a:t>
            </a:r>
          </a:p>
        </p:txBody>
      </p:sp>
      <p:sp>
        <p:nvSpPr>
          <p:cNvPr id="12" name="AutoShape 12"/>
          <p:cNvSpPr>
            <a:spLocks noChangeArrowheads="1"/>
          </p:cNvSpPr>
          <p:nvPr/>
        </p:nvSpPr>
        <p:spPr bwMode="auto">
          <a:xfrm>
            <a:off x="3406775" y="2938463"/>
            <a:ext cx="2085975" cy="719137"/>
          </a:xfrm>
          <a:prstGeom prst="chevron">
            <a:avLst>
              <a:gd name="adj" fmla="val 51661"/>
            </a:avLst>
          </a:prstGeom>
          <a:solidFill>
            <a:srgbClr val="3366FF">
              <a:alpha val="50195"/>
            </a:srgbClr>
          </a:solidFill>
          <a:ln w="9525">
            <a:solidFill>
              <a:srgbClr val="C0C0C0"/>
            </a:solidFill>
            <a:miter lim="800000"/>
            <a:headEnd/>
            <a:tailEnd/>
          </a:ln>
        </p:spPr>
        <p:txBody>
          <a:bodyPr wrap="none" anchor="ctr"/>
          <a:lstStyle/>
          <a:p>
            <a:pPr algn="ctr" defTabSz="912813"/>
            <a:endParaRPr lang="de-DE" sz="2000"/>
          </a:p>
        </p:txBody>
      </p:sp>
      <p:sp>
        <p:nvSpPr>
          <p:cNvPr id="13" name="Text Box 13"/>
          <p:cNvSpPr txBox="1">
            <a:spLocks noChangeArrowheads="1"/>
          </p:cNvSpPr>
          <p:nvPr/>
        </p:nvSpPr>
        <p:spPr bwMode="auto">
          <a:xfrm>
            <a:off x="3733393" y="2947988"/>
            <a:ext cx="145179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a:latin typeface="+mn-lt"/>
              </a:rPr>
              <a:t>expenditure</a:t>
            </a:r>
          </a:p>
          <a:p>
            <a:pPr eaLnBrk="1" hangingPunct="1"/>
            <a:r>
              <a:rPr lang="de-DE" sz="2000">
                <a:latin typeface="+mn-lt"/>
              </a:rPr>
              <a:t>motivation</a:t>
            </a:r>
          </a:p>
        </p:txBody>
      </p:sp>
      <p:sp>
        <p:nvSpPr>
          <p:cNvPr id="14" name="Rectangle 14"/>
          <p:cNvSpPr>
            <a:spLocks noChangeArrowheads="1"/>
          </p:cNvSpPr>
          <p:nvPr/>
        </p:nvSpPr>
        <p:spPr bwMode="auto">
          <a:xfrm>
            <a:off x="5492750" y="1363663"/>
            <a:ext cx="2017713" cy="2293937"/>
          </a:xfrm>
          <a:prstGeom prst="rect">
            <a:avLst/>
          </a:prstGeom>
          <a:solidFill>
            <a:srgbClr val="3366FF">
              <a:alpha val="50195"/>
            </a:srgbClr>
          </a:solidFill>
          <a:ln w="9525">
            <a:solidFill>
              <a:srgbClr val="C0C0C0"/>
            </a:solidFill>
            <a:miter lim="800000"/>
            <a:headEnd/>
            <a:tailEnd/>
          </a:ln>
        </p:spPr>
        <p:txBody>
          <a:bodyPr wrap="none" anchor="ctr"/>
          <a:lstStyle/>
          <a:p>
            <a:pPr algn="ctr" defTabSz="912813"/>
            <a:endParaRPr lang="de-DE" sz="2000"/>
          </a:p>
        </p:txBody>
      </p:sp>
      <p:sp>
        <p:nvSpPr>
          <p:cNvPr id="15" name="Text Box 15"/>
          <p:cNvSpPr txBox="1">
            <a:spLocks noChangeArrowheads="1"/>
          </p:cNvSpPr>
          <p:nvPr/>
        </p:nvSpPr>
        <p:spPr bwMode="auto">
          <a:xfrm>
            <a:off x="5666298" y="2298700"/>
            <a:ext cx="178015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a:latin typeface="+mn-lt"/>
              </a:rPr>
              <a:t>gross turn-over</a:t>
            </a:r>
          </a:p>
        </p:txBody>
      </p:sp>
      <p:sp>
        <p:nvSpPr>
          <p:cNvPr id="16" name="Text Box 16"/>
          <p:cNvSpPr txBox="1">
            <a:spLocks noChangeArrowheads="1"/>
          </p:cNvSpPr>
          <p:nvPr/>
        </p:nvSpPr>
        <p:spPr bwMode="auto">
          <a:xfrm>
            <a:off x="250825" y="4081463"/>
            <a:ext cx="8569325"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buClr>
                <a:srgbClr val="113885"/>
              </a:buClr>
              <a:buFont typeface="Wingdings" charset="0"/>
              <a:buChar char="ü"/>
            </a:pPr>
            <a:r>
              <a:rPr lang="de-DE">
                <a:latin typeface="+mn-lt"/>
              </a:rPr>
              <a:t> Countings provide estimation on total number of visitors</a:t>
            </a:r>
          </a:p>
          <a:p>
            <a:pPr algn="l" eaLnBrk="1" hangingPunct="1">
              <a:spcBef>
                <a:spcPct val="50000"/>
              </a:spcBef>
              <a:buClr>
                <a:srgbClr val="113885"/>
              </a:buClr>
              <a:buFont typeface="Wingdings" charset="0"/>
              <a:buChar char="ü"/>
            </a:pPr>
            <a:r>
              <a:rPr lang="de-DE">
                <a:latin typeface="+mn-lt"/>
              </a:rPr>
              <a:t> Short interviews comprise true random sampling </a:t>
            </a:r>
          </a:p>
          <a:p>
            <a:pPr algn="l" eaLnBrk="1" hangingPunct="1">
              <a:spcBef>
                <a:spcPct val="50000"/>
              </a:spcBef>
              <a:buClr>
                <a:srgbClr val="113885"/>
              </a:buClr>
              <a:buFont typeface="Wingdings" charset="0"/>
              <a:buChar char="ü"/>
            </a:pPr>
            <a:r>
              <a:rPr lang="de-DE">
                <a:latin typeface="+mn-lt"/>
              </a:rPr>
              <a:t> Long interviews as intercept face-to-face survey (</a:t>
            </a:r>
            <a:r>
              <a:rPr lang="de-DE" i="1">
                <a:latin typeface="+mn-lt"/>
              </a:rPr>
              <a:t>expenses, knowledge of protection status and motivation</a:t>
            </a:r>
            <a:r>
              <a:rPr lang="de-DE">
                <a:latin typeface="+mn-lt"/>
              </a:rPr>
              <a:t>)</a:t>
            </a:r>
          </a:p>
        </p:txBody>
      </p:sp>
      <p:sp>
        <p:nvSpPr>
          <p:cNvPr id="17" name="AutoShape 6"/>
          <p:cNvSpPr>
            <a:spLocks noChangeArrowheads="1"/>
          </p:cNvSpPr>
          <p:nvPr/>
        </p:nvSpPr>
        <p:spPr bwMode="auto">
          <a:xfrm>
            <a:off x="2108200" y="1363663"/>
            <a:ext cx="1511300" cy="719137"/>
          </a:xfrm>
          <a:prstGeom prst="homePlate">
            <a:avLst>
              <a:gd name="adj" fmla="val 52539"/>
            </a:avLst>
          </a:prstGeom>
          <a:solidFill>
            <a:srgbClr val="3366FF">
              <a:alpha val="50195"/>
            </a:srgbClr>
          </a:solidFill>
          <a:ln w="9525">
            <a:solidFill>
              <a:srgbClr val="C0C0C0"/>
            </a:solidFill>
            <a:miter lim="800000"/>
            <a:headEnd/>
            <a:tailEnd/>
          </a:ln>
        </p:spPr>
        <p:txBody>
          <a:bodyPr wrap="none" anchor="ctr"/>
          <a:lstStyle/>
          <a:p>
            <a:pPr algn="ctr" defTabSz="912813"/>
            <a:endParaRPr lang="de-DE" sz="2000"/>
          </a:p>
        </p:txBody>
      </p:sp>
      <p:sp>
        <p:nvSpPr>
          <p:cNvPr id="18" name="Text Box 8"/>
          <p:cNvSpPr txBox="1">
            <a:spLocks noChangeArrowheads="1"/>
          </p:cNvSpPr>
          <p:nvPr/>
        </p:nvSpPr>
        <p:spPr bwMode="auto">
          <a:xfrm>
            <a:off x="2129838" y="1508125"/>
            <a:ext cx="11965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a:latin typeface="+mn-lt"/>
              </a:rPr>
              <a:t>countings</a:t>
            </a:r>
          </a:p>
        </p:txBody>
      </p:sp>
      <p:sp>
        <p:nvSpPr>
          <p:cNvPr id="19" name="AutoShape 10"/>
          <p:cNvSpPr>
            <a:spLocks noChangeArrowheads="1"/>
          </p:cNvSpPr>
          <p:nvPr/>
        </p:nvSpPr>
        <p:spPr bwMode="auto">
          <a:xfrm>
            <a:off x="3405188" y="1363663"/>
            <a:ext cx="2085975" cy="719137"/>
          </a:xfrm>
          <a:prstGeom prst="chevron">
            <a:avLst>
              <a:gd name="adj" fmla="val 50117"/>
            </a:avLst>
          </a:prstGeom>
          <a:solidFill>
            <a:srgbClr val="3366FF">
              <a:alpha val="50195"/>
            </a:srgbClr>
          </a:solidFill>
          <a:ln w="9525">
            <a:solidFill>
              <a:srgbClr val="C0C0C0"/>
            </a:solidFill>
            <a:miter lim="800000"/>
            <a:headEnd/>
            <a:tailEnd/>
          </a:ln>
        </p:spPr>
        <p:txBody>
          <a:bodyPr wrap="none" anchor="ctr"/>
          <a:lstStyle/>
          <a:p>
            <a:pPr algn="ctr" defTabSz="912813"/>
            <a:endParaRPr lang="de-DE" sz="2000"/>
          </a:p>
        </p:txBody>
      </p:sp>
      <p:sp>
        <p:nvSpPr>
          <p:cNvPr id="20" name="Text Box 11"/>
          <p:cNvSpPr txBox="1">
            <a:spLocks noChangeArrowheads="1"/>
          </p:cNvSpPr>
          <p:nvPr/>
        </p:nvSpPr>
        <p:spPr bwMode="auto">
          <a:xfrm>
            <a:off x="3678238" y="1508125"/>
            <a:ext cx="1778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defTabSz="912813" eaLnBrk="0" hangingPunct="0">
              <a:defRPr sz="2400">
                <a:solidFill>
                  <a:schemeClr val="tx1"/>
                </a:solidFill>
                <a:latin typeface="Arial" charset="0"/>
                <a:ea typeface="ＭＳ Ｐゴシック" charset="0"/>
                <a:cs typeface="ＭＳ Ｐゴシック" charset="0"/>
              </a:defRPr>
            </a:lvl1pPr>
            <a:lvl2pPr marL="742950" indent="-285750" algn="ctr" defTabSz="912813" eaLnBrk="0" hangingPunct="0">
              <a:defRPr sz="2400">
                <a:solidFill>
                  <a:schemeClr val="tx1"/>
                </a:solidFill>
                <a:latin typeface="Arial" charset="0"/>
                <a:ea typeface="ＭＳ Ｐゴシック" charset="0"/>
              </a:defRPr>
            </a:lvl2pPr>
            <a:lvl3pPr marL="1143000" indent="-228600" algn="ctr" defTabSz="912813" eaLnBrk="0" hangingPunct="0">
              <a:defRPr sz="2400">
                <a:solidFill>
                  <a:schemeClr val="tx1"/>
                </a:solidFill>
                <a:latin typeface="Arial" charset="0"/>
                <a:ea typeface="ＭＳ Ｐゴシック" charset="0"/>
              </a:defRPr>
            </a:lvl3pPr>
            <a:lvl4pPr marL="1600200" indent="-228600" algn="ctr" defTabSz="912813" eaLnBrk="0" hangingPunct="0">
              <a:defRPr sz="2400">
                <a:solidFill>
                  <a:schemeClr val="tx1"/>
                </a:solidFill>
                <a:latin typeface="Arial" charset="0"/>
                <a:ea typeface="ＭＳ Ｐゴシック" charset="0"/>
              </a:defRPr>
            </a:lvl4pPr>
            <a:lvl5pPr marL="2057400" indent="-228600" algn="ctr" defTabSz="912813" eaLnBrk="0" hangingPunct="0">
              <a:defRPr sz="2400">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000">
                <a:latin typeface="+mn-lt"/>
              </a:rPr>
              <a:t>visitor number</a:t>
            </a:r>
          </a:p>
        </p:txBody>
      </p:sp>
    </p:spTree>
    <p:extLst>
      <p:ext uri="{BB962C8B-B14F-4D97-AF65-F5344CB8AC3E}">
        <p14:creationId xmlns="" xmlns:p14="http://schemas.microsoft.com/office/powerpoint/2010/main" val="1867222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TotalTime>
  <Words>3676</Words>
  <Application>Microsoft Office PowerPoint</Application>
  <PresentationFormat>On-screen Show (4:3)</PresentationFormat>
  <Paragraphs>266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Larissa-Design</vt:lpstr>
      <vt:lpstr>Slide 1</vt:lpstr>
      <vt:lpstr>Economic Impacts of National Parks – Experiences from Germany</vt:lpstr>
      <vt:lpstr>Agenda</vt:lpstr>
      <vt:lpstr>Protected areas: the economic perspective</vt:lpstr>
      <vt:lpstr>National parks as attractions</vt:lpstr>
      <vt:lpstr>Research questions</vt:lpstr>
      <vt:lpstr>National parks and spatial structure</vt:lpstr>
      <vt:lpstr>National parks within the regional economy</vt:lpstr>
      <vt:lpstr>Survey design</vt:lpstr>
      <vt:lpstr>Calculation of income and employment effects</vt:lpstr>
      <vt:lpstr>Visitors with high national park affinity</vt:lpstr>
      <vt:lpstr>National park affinity, visitor days, visitor density</vt:lpstr>
      <vt:lpstr>Economic impacts</vt:lpstr>
      <vt:lpstr>Conclusions</vt:lpstr>
      <vt:lpstr>Slide 15</vt:lpstr>
    </vt:vector>
  </TitlesOfParts>
  <Company>Universitaet Wuerzburg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JRA</dc:creator>
  <cp:lastModifiedBy>Windows User</cp:lastModifiedBy>
  <cp:revision>425</cp:revision>
  <cp:lastPrinted>2010-10-13T15:59:47Z</cp:lastPrinted>
  <dcterms:created xsi:type="dcterms:W3CDTF">2010-10-14T09:10:26Z</dcterms:created>
  <dcterms:modified xsi:type="dcterms:W3CDTF">2011-03-01T22:15:45Z</dcterms:modified>
</cp:coreProperties>
</file>